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93" r:id="rId2"/>
    <p:sldId id="436" r:id="rId3"/>
    <p:sldId id="449" r:id="rId4"/>
    <p:sldId id="467" r:id="rId5"/>
    <p:sldId id="459" r:id="rId6"/>
    <p:sldId id="506" r:id="rId7"/>
    <p:sldId id="507" r:id="rId8"/>
    <p:sldId id="508" r:id="rId9"/>
    <p:sldId id="484" r:id="rId10"/>
    <p:sldId id="517" r:id="rId11"/>
    <p:sldId id="433" r:id="rId12"/>
    <p:sldId id="520" r:id="rId13"/>
    <p:sldId id="509" r:id="rId14"/>
    <p:sldId id="500" r:id="rId15"/>
    <p:sldId id="470" r:id="rId16"/>
    <p:sldId id="473" r:id="rId17"/>
    <p:sldId id="527" r:id="rId18"/>
    <p:sldId id="518" r:id="rId19"/>
    <p:sldId id="483" r:id="rId20"/>
    <p:sldId id="514" r:id="rId21"/>
    <p:sldId id="358" r:id="rId22"/>
    <p:sldId id="478" r:id="rId23"/>
    <p:sldId id="329" r:id="rId24"/>
    <p:sldId id="457" r:id="rId25"/>
    <p:sldId id="474" r:id="rId26"/>
    <p:sldId id="497" r:id="rId27"/>
    <p:sldId id="528" r:id="rId28"/>
    <p:sldId id="526" r:id="rId29"/>
    <p:sldId id="530" r:id="rId30"/>
    <p:sldId id="492" r:id="rId31"/>
    <p:sldId id="529" r:id="rId32"/>
    <p:sldId id="525" r:id="rId3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3B3"/>
    <a:srgbClr val="345EAA"/>
    <a:srgbClr val="3B6ABF"/>
    <a:srgbClr val="4674C6"/>
    <a:srgbClr val="EA0000"/>
    <a:srgbClr val="80C535"/>
    <a:srgbClr val="E7E200"/>
    <a:srgbClr val="406FC4"/>
    <a:srgbClr val="CC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363" autoAdjust="0"/>
    <p:restoredTop sz="94761" autoAdjust="0"/>
  </p:normalViewPr>
  <p:slideViewPr>
    <p:cSldViewPr snapToGrid="0">
      <p:cViewPr varScale="1">
        <p:scale>
          <a:sx n="70" d="100"/>
          <a:sy n="70" d="100"/>
        </p:scale>
        <p:origin x="652" y="60"/>
      </p:cViewPr>
      <p:guideLst/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476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7AC8F17-7F14-4130-ADE8-3CC34F042AD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6EE90BA-0BBF-4C15-9F24-D87A73857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9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591A9795-7FE9-4F4B-841D-93CB7C9BB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3009135-8617-48CE-9CD5-9BC23ED57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63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482910E3-C2FD-45AF-8055-9536383C4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0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842E9F05-162A-4DC9-8F22-FE4A46EDD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5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D032B1D8-A2EC-47E7-A8E8-F6699BE60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8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79454B3A-912D-486F-A7ED-95BC519CC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6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2E60446-59E9-45C6-9D97-EAADCB490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2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F64D4F3-E194-4C74-B143-F0316BCF9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1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21947B6B-7A5A-4897-BF2B-545FA0076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7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415B7C0-ECF1-4C0D-8F95-E3CF7D3EC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47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A12AE7C1-EA30-4CEC-BE6A-68B4997E5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0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8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BBD0D11-BB50-432B-B0C7-AC93CFC64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1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14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4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2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3ECBF660-5D36-4435-8926-B1D796E17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3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2558480B-8B57-4EA4-98FE-F20CCDA28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7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2F5B19B5-B5FE-4ED3-8782-A32C8AFEA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82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8CA0A-1E36-4050-8DD0-5972AABC7F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22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31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63013B34-AE76-4FF0-B501-F44CCACB2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0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7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7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E90BA-0BBF-4C15-9F24-D87A73857294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874A4C1D-322C-41BA-980B-31AF8C15B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6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49B258A-C06B-4A13-8C91-40A3DA61E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8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43E9E0EE-9D56-4B7E-BD57-0C1CD3A9F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8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FD24D39C-9FD2-4DE7-9318-A185D47C4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44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116C5-8588-4CE6-90E7-CB01D4184CA3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8A868928-18FB-4857-895C-13FBF4CA0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4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54C816FA-BBDD-4E99-9B71-1C421E2463CC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262ED-BC86-4EED-9099-4BF771672B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9A765A-055E-44DA-9051-DEDEA532D98D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401559" y="5947826"/>
            <a:ext cx="70675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</a:rPr>
              <a:t>REIMAGINE</a:t>
            </a:r>
            <a:endParaRPr lang="en-US" sz="6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2"/>
          <a:stretch/>
        </p:blipFill>
        <p:spPr>
          <a:xfrm>
            <a:off x="3375283" y="5441224"/>
            <a:ext cx="2815552" cy="12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7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6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FE13-4550-4016-85A1-A8AF0958EBE1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1180B-98C8-4080-A7AE-18088EB1E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8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262ED-BC86-4EED-9099-4BF771672B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2"/>
          <a:stretch/>
        </p:blipFill>
        <p:spPr>
          <a:xfrm>
            <a:off x="3642398" y="5441224"/>
            <a:ext cx="2815552" cy="12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9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262ED-BC86-4EED-9099-4BF771672B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2"/>
          <a:stretch/>
        </p:blipFill>
        <p:spPr>
          <a:xfrm>
            <a:off x="3642398" y="5441224"/>
            <a:ext cx="2815552" cy="12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7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6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8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2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8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6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A765A-055E-44DA-9051-DEDEA532D98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FEBC9-94E8-46DF-AA9D-B2B098759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9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s://brucewaller.files.wordpress.com/2017/07/bruce_on-truck-original-picture.jpg" TargetMode="External"/><Relationship Id="rId7" Type="http://schemas.openxmlformats.org/officeDocument/2006/relationships/hyperlink" Target="https://brucewaller.files.wordpress.com/2017/09/superiorhire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4.png"/><Relationship Id="rId5" Type="http://schemas.openxmlformats.org/officeDocument/2006/relationships/hyperlink" Target="https://brucewaller.files.wordpress.com/2017/07/book-cover-find-your-lane-front.jpg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79.jpeg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49567F-C0CB-41F9-B718-4A654076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973"/>
          <a:stretch/>
        </p:blipFill>
        <p:spPr>
          <a:xfrm>
            <a:off x="0" y="-105852"/>
            <a:ext cx="9144000" cy="696385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32EF09C-E880-4C59-8EE9-B3F23E0BED0B}"/>
              </a:ext>
            </a:extLst>
          </p:cNvPr>
          <p:cNvSpPr/>
          <p:nvPr/>
        </p:nvSpPr>
        <p:spPr>
          <a:xfrm>
            <a:off x="-736814" y="-1095375"/>
            <a:ext cx="3236527" cy="3048000"/>
          </a:xfrm>
          <a:prstGeom prst="ellipse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92F0A8-1DEB-4712-B69D-31BC138268EE}"/>
              </a:ext>
            </a:extLst>
          </p:cNvPr>
          <p:cNvSpPr/>
          <p:nvPr/>
        </p:nvSpPr>
        <p:spPr>
          <a:xfrm>
            <a:off x="517887" y="-1475060"/>
            <a:ext cx="9144000" cy="2821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C0740C3-C946-421D-9B34-B9F119A7D1C4}"/>
              </a:ext>
            </a:extLst>
          </p:cNvPr>
          <p:cNvSpPr/>
          <p:nvPr/>
        </p:nvSpPr>
        <p:spPr>
          <a:xfrm>
            <a:off x="6527197" y="4297522"/>
            <a:ext cx="3236527" cy="3048000"/>
          </a:xfrm>
          <a:prstGeom prst="ellipse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E3EB1E-C82E-462F-BF55-B78D4BA3A042}"/>
              </a:ext>
            </a:extLst>
          </p:cNvPr>
          <p:cNvGrpSpPr/>
          <p:nvPr/>
        </p:nvGrpSpPr>
        <p:grpSpPr>
          <a:xfrm>
            <a:off x="7021801" y="4608418"/>
            <a:ext cx="2476117" cy="1900330"/>
            <a:chOff x="9238143" y="4510661"/>
            <a:chExt cx="3194437" cy="24104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5B029F5-2372-4E56-9615-A0439C196B71}"/>
                </a:ext>
              </a:extLst>
            </p:cNvPr>
            <p:cNvGrpSpPr/>
            <p:nvPr/>
          </p:nvGrpSpPr>
          <p:grpSpPr>
            <a:xfrm>
              <a:off x="9291765" y="4510661"/>
              <a:ext cx="3140815" cy="1327868"/>
              <a:chOff x="14071443" y="4867050"/>
              <a:chExt cx="3140815" cy="1327868"/>
            </a:xfrm>
          </p:grpSpPr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xmlns="" id="{36C29523-E383-4FDE-B137-5E368FD7C5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071443" y="5138000"/>
                <a:ext cx="3140815" cy="1056918"/>
              </a:xfrm>
              <a:prstGeom prst="rect">
                <a:avLst/>
              </a:prstGeom>
            </p:spPr>
            <p:txBody>
              <a:bodyPr anchor="b"/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Peggy Smith, SCRP, SGMS-T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President and CEO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7528A088-AB23-4212-B634-8C7AD6B2F414}"/>
                  </a:ext>
                </a:extLst>
              </p:cNvPr>
              <p:cNvPicPr/>
              <p:nvPr/>
            </p:nvPicPr>
            <p:blipFill rotWithShape="1"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rcRect r="39815"/>
              <a:stretch/>
            </p:blipFill>
            <p:spPr bwMode="auto">
              <a:xfrm>
                <a:off x="14092483" y="4867050"/>
                <a:ext cx="2269964" cy="73273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8FD2780-CF22-48A4-BCFA-D1B9FA346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143" y="5691030"/>
              <a:ext cx="1449633" cy="123008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67645B-4F04-4595-88CB-94D29FC3CA0A}"/>
              </a:ext>
            </a:extLst>
          </p:cNvPr>
          <p:cNvSpPr/>
          <p:nvPr/>
        </p:nvSpPr>
        <p:spPr>
          <a:xfrm rot="21368337">
            <a:off x="2528912" y="2865050"/>
            <a:ext cx="4192740" cy="1015663"/>
          </a:xfrm>
          <a:prstGeom prst="rect">
            <a:avLst/>
          </a:prstGeom>
          <a:solidFill>
            <a:srgbClr val="F2F2F2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Wave </a:t>
            </a:r>
          </a:p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Mobility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BFD339-F7D4-4212-913D-9FD2813287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3" y="324343"/>
            <a:ext cx="1391587" cy="7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674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/>
          <a:stretch/>
        </p:blipFill>
        <p:spPr>
          <a:xfrm>
            <a:off x="1" y="77002"/>
            <a:ext cx="9143999" cy="6858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0" y="-30222"/>
            <a:ext cx="9144000" cy="11407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348767"/>
            <a:ext cx="9143999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Impact on Business Models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9321" y="5883970"/>
            <a:ext cx="2021707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WEF, Future of Jobs Report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318464" y="1825193"/>
            <a:ext cx="2693759" cy="366967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07272" y="2479057"/>
            <a:ext cx="2682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energy supplies and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Internet of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Aging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Consumer ethics, privacy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Women’s influence: economic, workforce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274656" y="1814119"/>
            <a:ext cx="2693759" cy="366967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62269" y="2479057"/>
            <a:ext cx="2682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Robotics, autonomous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Artificial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materials, biotechnology </a:t>
            </a:r>
          </a:p>
        </p:txBody>
      </p:sp>
      <p:sp>
        <p:nvSpPr>
          <p:cNvPr id="59" name="Arrow: Right 58"/>
          <p:cNvSpPr/>
          <p:nvPr/>
        </p:nvSpPr>
        <p:spPr>
          <a:xfrm>
            <a:off x="5343333" y="2052999"/>
            <a:ext cx="854763" cy="516089"/>
          </a:xfrm>
          <a:prstGeom prst="rightArrow">
            <a:avLst/>
          </a:prstGeom>
          <a:solidFill>
            <a:srgbClr val="00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4279" y="1878015"/>
            <a:ext cx="2693759" cy="3616851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4279" y="2465708"/>
            <a:ext cx="2682912" cy="292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Technology/Big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Emerging markets: demographics and middle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Urbanization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Shifting work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Climate change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1" t="78636" r="21835"/>
          <a:stretch/>
        </p:blipFill>
        <p:spPr>
          <a:xfrm rot="5400000">
            <a:off x="1261655" y="477580"/>
            <a:ext cx="808408" cy="2673079"/>
          </a:xfrm>
          <a:prstGeom prst="rect">
            <a:avLst/>
          </a:prstGeom>
        </p:spPr>
      </p:pic>
      <p:sp>
        <p:nvSpPr>
          <p:cNvPr id="60" name="Arrow: Right 59"/>
          <p:cNvSpPr/>
          <p:nvPr/>
        </p:nvSpPr>
        <p:spPr>
          <a:xfrm>
            <a:off x="2370000" y="2052999"/>
            <a:ext cx="854763" cy="516089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9319" y="1467571"/>
            <a:ext cx="2673081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Impact felt already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1" t="78636" r="21835"/>
          <a:stretch/>
        </p:blipFill>
        <p:spPr>
          <a:xfrm rot="5400000">
            <a:off x="4221271" y="477580"/>
            <a:ext cx="808408" cy="26730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1" t="78636" r="21835"/>
          <a:stretch/>
        </p:blipFill>
        <p:spPr>
          <a:xfrm rot="5400000">
            <a:off x="7227671" y="477580"/>
            <a:ext cx="808408" cy="267307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314574" y="1587415"/>
            <a:ext cx="264744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2015-2017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73305" y="1582049"/>
            <a:ext cx="2753059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2018-2020</a:t>
            </a:r>
          </a:p>
        </p:txBody>
      </p:sp>
    </p:spTree>
    <p:extLst>
      <p:ext uri="{BB962C8B-B14F-4D97-AF65-F5344CB8AC3E}">
        <p14:creationId xmlns:p14="http://schemas.microsoft.com/office/powerpoint/2010/main" val="7580913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170432"/>
            <a:ext cx="9144000" cy="5687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530" y="1493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Employee Experience: The Future Of 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6601" y="6293872"/>
            <a:ext cx="299720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ManpowerGroup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Employment Outlook Survey</a:t>
            </a:r>
          </a:p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-221" r="10736" b="221"/>
          <a:stretch/>
        </p:blipFill>
        <p:spPr>
          <a:xfrm>
            <a:off x="0" y="1157840"/>
            <a:ext cx="9203530" cy="56875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15457" y="1323362"/>
            <a:ext cx="1765300" cy="1679153"/>
            <a:chOff x="1115457" y="1323362"/>
            <a:chExt cx="1765300" cy="1679153"/>
          </a:xfrm>
        </p:grpSpPr>
        <p:sp>
          <p:nvSpPr>
            <p:cNvPr id="39" name="Oval 38"/>
            <p:cNvSpPr/>
            <p:nvPr/>
          </p:nvSpPr>
          <p:spPr>
            <a:xfrm>
              <a:off x="1115457" y="1323362"/>
              <a:ext cx="1765300" cy="16791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5457" y="1462532"/>
              <a:ext cx="167425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Agile approach to recruit &amp; 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develop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employees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33253" y="4972362"/>
            <a:ext cx="1958438" cy="1820717"/>
            <a:chOff x="1115457" y="1323362"/>
            <a:chExt cx="1765300" cy="1679153"/>
          </a:xfrm>
        </p:grpSpPr>
        <p:sp>
          <p:nvSpPr>
            <p:cNvPr id="41" name="Oval 40"/>
            <p:cNvSpPr/>
            <p:nvPr/>
          </p:nvSpPr>
          <p:spPr>
            <a:xfrm>
              <a:off x="1115457" y="1323362"/>
              <a:ext cx="1765300" cy="16791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60977" y="1564029"/>
              <a:ext cx="1674257" cy="104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Create a compelling employee experience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12857" y="1017690"/>
            <a:ext cx="1765300" cy="1679153"/>
            <a:chOff x="1115457" y="1323362"/>
            <a:chExt cx="1765300" cy="1679153"/>
          </a:xfrm>
        </p:grpSpPr>
        <p:sp>
          <p:nvSpPr>
            <p:cNvPr id="44" name="Oval 43"/>
            <p:cNvSpPr/>
            <p:nvPr/>
          </p:nvSpPr>
          <p:spPr>
            <a:xfrm>
              <a:off x="1115457" y="1323362"/>
              <a:ext cx="1765300" cy="16791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60979" y="1485925"/>
              <a:ext cx="1719778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“</a:t>
              </a:r>
              <a:r>
                <a:rPr lang="en-US" sz="2400" b="1" dirty="0" err="1">
                  <a:solidFill>
                    <a:schemeClr val="bg1"/>
                  </a:solidFill>
                </a:rPr>
                <a:t>Yelpify</a:t>
              </a:r>
              <a:r>
                <a:rPr lang="en-US" sz="2400" b="1" dirty="0">
                  <a:solidFill>
                    <a:schemeClr val="bg1"/>
                  </a:solidFill>
                </a:rPr>
                <a:t>” your employee interactions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68607" y="2443330"/>
            <a:ext cx="1805543" cy="1840789"/>
            <a:chOff x="1115457" y="1323362"/>
            <a:chExt cx="1765300" cy="1679153"/>
          </a:xfrm>
        </p:grpSpPr>
        <p:sp>
          <p:nvSpPr>
            <p:cNvPr id="47" name="Oval 46"/>
            <p:cNvSpPr/>
            <p:nvPr/>
          </p:nvSpPr>
          <p:spPr>
            <a:xfrm>
              <a:off x="1115457" y="1323362"/>
              <a:ext cx="1765300" cy="16791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160977" y="1784519"/>
              <a:ext cx="1674257" cy="806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Plan for a blended workforce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008258" y="4908244"/>
            <a:ext cx="1805543" cy="1840789"/>
            <a:chOff x="1115457" y="1323362"/>
            <a:chExt cx="1765300" cy="1679153"/>
          </a:xfrm>
        </p:grpSpPr>
        <p:sp>
          <p:nvSpPr>
            <p:cNvPr id="50" name="Oval 49"/>
            <p:cNvSpPr/>
            <p:nvPr/>
          </p:nvSpPr>
          <p:spPr>
            <a:xfrm>
              <a:off x="1115457" y="1323362"/>
              <a:ext cx="1765300" cy="16791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60977" y="1664471"/>
              <a:ext cx="1674257" cy="104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Develop career mobility options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695751" y="4221931"/>
            <a:ext cx="1832553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- Mercer , “Future-proofing HR”</a:t>
            </a:r>
          </a:p>
        </p:txBody>
      </p:sp>
      <p:sp>
        <p:nvSpPr>
          <p:cNvPr id="25" name="Oval 24"/>
          <p:cNvSpPr/>
          <p:nvPr/>
        </p:nvSpPr>
        <p:spPr>
          <a:xfrm>
            <a:off x="4104699" y="2651541"/>
            <a:ext cx="1107080" cy="99505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81440" y="2737546"/>
            <a:ext cx="44286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92%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of employers expect an increase in competition for talent this year.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0" y="6559898"/>
            <a:ext cx="2149948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Bersin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, “Predictions for 2017”</a:t>
            </a:r>
          </a:p>
        </p:txBody>
      </p:sp>
    </p:spTree>
    <p:extLst>
      <p:ext uri="{BB962C8B-B14F-4D97-AF65-F5344CB8AC3E}">
        <p14:creationId xmlns:p14="http://schemas.microsoft.com/office/powerpoint/2010/main" val="21521695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89041F-EE89-45B6-8167-7B40445A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" r="35177"/>
          <a:stretch/>
        </p:blipFill>
        <p:spPr>
          <a:xfrm>
            <a:off x="-252919" y="0"/>
            <a:ext cx="9396919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9B99E75-A0F5-4C30-97CA-4B5F28002648}"/>
              </a:ext>
            </a:extLst>
          </p:cNvPr>
          <p:cNvSpPr/>
          <p:nvPr/>
        </p:nvSpPr>
        <p:spPr>
          <a:xfrm>
            <a:off x="1934483" y="0"/>
            <a:ext cx="1260764" cy="1317655"/>
          </a:xfrm>
          <a:prstGeom prst="ellipse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DF3226D-8ECB-40E7-9665-2FA1E0FDCF07}"/>
              </a:ext>
            </a:extLst>
          </p:cNvPr>
          <p:cNvSpPr/>
          <p:nvPr/>
        </p:nvSpPr>
        <p:spPr>
          <a:xfrm>
            <a:off x="1934483" y="417040"/>
            <a:ext cx="6923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40-60%</a:t>
            </a:r>
            <a:r>
              <a:rPr lang="en-US" sz="2800" b="1" dirty="0"/>
              <a:t>  of U.S. workers are in declining jobs </a:t>
            </a:r>
          </a:p>
        </p:txBody>
      </p:sp>
    </p:spTree>
    <p:extLst>
      <p:ext uri="{BB962C8B-B14F-4D97-AF65-F5344CB8AC3E}">
        <p14:creationId xmlns:p14="http://schemas.microsoft.com/office/powerpoint/2010/main" val="5247600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DF4CAB-F821-45DF-9500-893C64789F32}"/>
              </a:ext>
            </a:extLst>
          </p:cNvPr>
          <p:cNvSpPr/>
          <p:nvPr/>
        </p:nvSpPr>
        <p:spPr>
          <a:xfrm>
            <a:off x="30805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C89562-9F8C-42CF-A289-4CDC3934F595}"/>
              </a:ext>
            </a:extLst>
          </p:cNvPr>
          <p:cNvSpPr/>
          <p:nvPr/>
        </p:nvSpPr>
        <p:spPr>
          <a:xfrm>
            <a:off x="138229" y="6333898"/>
            <a:ext cx="1258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2017  Gallup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76C2FB-5BEE-49E7-834E-BDC007E38D92}"/>
              </a:ext>
            </a:extLst>
          </p:cNvPr>
          <p:cNvSpPr txBox="1"/>
          <p:nvPr/>
        </p:nvSpPr>
        <p:spPr>
          <a:xfrm>
            <a:off x="304799" y="320281"/>
            <a:ext cx="5347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A generation </a:t>
            </a:r>
            <a:r>
              <a:rPr lang="en-US" sz="4000" b="1" dirty="0">
                <a:solidFill>
                  <a:srgbClr val="C00000"/>
                </a:solidFill>
              </a:rPr>
              <a:t>expands</a:t>
            </a:r>
            <a:r>
              <a:rPr lang="en-US" sz="4000" b="1" dirty="0">
                <a:solidFill>
                  <a:srgbClr val="2E75B6"/>
                </a:solidFill>
              </a:rPr>
              <a:t>  and </a:t>
            </a:r>
            <a:r>
              <a:rPr lang="en-US" sz="4000" b="1" dirty="0">
                <a:solidFill>
                  <a:srgbClr val="C00000"/>
                </a:solidFill>
              </a:rPr>
              <a:t>doesn’t stay.</a:t>
            </a: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FC11FB-8977-4873-B8BC-261063B52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993">
            <a:off x="526948" y="2432276"/>
            <a:ext cx="4347277" cy="244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DC2B57-FAE8-4F45-B76C-5D4C99E04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982">
            <a:off x="4827988" y="3250190"/>
            <a:ext cx="4267516" cy="283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61CCCD-2BCD-404E-85B4-CBBF059ECF41}"/>
              </a:ext>
            </a:extLst>
          </p:cNvPr>
          <p:cNvSpPr txBox="1"/>
          <p:nvPr/>
        </p:nvSpPr>
        <p:spPr>
          <a:xfrm rot="21117291">
            <a:off x="255091" y="1902701"/>
            <a:ext cx="4100946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AI </a:t>
            </a:r>
            <a:r>
              <a:rPr lang="en-US" sz="4000" b="1" dirty="0">
                <a:solidFill>
                  <a:srgbClr val="C00000"/>
                </a:solidFill>
              </a:rPr>
              <a:t>explodes.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CA7C381-1927-4210-A05B-83474B448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68" y="189919"/>
            <a:ext cx="2857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712E99-B3B5-4B66-9A15-41A925D9FD69}"/>
              </a:ext>
            </a:extLst>
          </p:cNvPr>
          <p:cNvSpPr txBox="1"/>
          <p:nvPr/>
        </p:nvSpPr>
        <p:spPr>
          <a:xfrm>
            <a:off x="1396907" y="4882626"/>
            <a:ext cx="5347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US" sz="4000" b="1" dirty="0">
              <a:solidFill>
                <a:srgbClr val="2E75B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Boomers AND millennials </a:t>
            </a:r>
            <a:r>
              <a:rPr lang="en-US" sz="4000" b="1" dirty="0">
                <a:solidFill>
                  <a:srgbClr val="C00000"/>
                </a:solidFill>
              </a:rPr>
              <a:t>postpone.</a:t>
            </a:r>
            <a:r>
              <a:rPr lang="en-US" sz="4000" b="1" dirty="0">
                <a:solidFill>
                  <a:srgbClr val="2E75B6"/>
                </a:solidFill>
              </a:rPr>
              <a:t> </a:t>
            </a:r>
            <a:endParaRPr lang="en-US" sz="3200" b="1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95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79B8C-FCEE-41CB-9DF8-566005F96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2" t="77240" r="31666"/>
          <a:stretch/>
        </p:blipFill>
        <p:spPr>
          <a:xfrm>
            <a:off x="-369651" y="-32714"/>
            <a:ext cx="9568777" cy="7094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5126" y="1928348"/>
            <a:ext cx="9144000" cy="1488331"/>
          </a:xfrm>
          <a:prstGeom prst="rect">
            <a:avLst/>
          </a:prstGeom>
          <a:solidFill>
            <a:srgbClr val="2E75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058C18-6670-43BD-862A-CDBB2790B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E9091"/>
              </a:clrFrom>
              <a:clrTo>
                <a:srgbClr val="8E9091">
                  <a:alpha val="0"/>
                </a:srgbClr>
              </a:clrTo>
            </a:clrChange>
          </a:blip>
          <a:srcRect t="-6282" b="36146"/>
          <a:stretch/>
        </p:blipFill>
        <p:spPr>
          <a:xfrm>
            <a:off x="531774" y="1055128"/>
            <a:ext cx="7970200" cy="2361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3B3C70-6FD2-416A-8D47-6D5C5D822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378" y="1928348"/>
            <a:ext cx="9144000" cy="43348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1FC9B75-4C25-43AD-A896-0B461014B990}"/>
              </a:ext>
            </a:extLst>
          </p:cNvPr>
          <p:cNvSpPr/>
          <p:nvPr/>
        </p:nvSpPr>
        <p:spPr>
          <a:xfrm>
            <a:off x="-856035" y="640262"/>
            <a:ext cx="10544783" cy="1488331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54795C-BF52-471F-8EAC-BAECE0C0F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E9091"/>
              </a:clrFrom>
              <a:clrTo>
                <a:srgbClr val="8E9091">
                  <a:alpha val="0"/>
                </a:srgbClr>
              </a:clrTo>
            </a:clrChange>
          </a:blip>
          <a:srcRect t="-6282" b="36146"/>
          <a:stretch/>
        </p:blipFill>
        <p:spPr>
          <a:xfrm>
            <a:off x="421522" y="-232958"/>
            <a:ext cx="7970200" cy="23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430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1320800"/>
            <a:ext cx="9144000" cy="492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3487" y="271274"/>
            <a:ext cx="87554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chemeClr val="bg1"/>
                </a:solidFill>
              </a:rPr>
              <a:t>What are companies and countries doing to combat talent shortages?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088403" y="3975930"/>
            <a:ext cx="2955308" cy="2150067"/>
            <a:chOff x="-109347" y="1138536"/>
            <a:chExt cx="2955308" cy="2150067"/>
          </a:xfrm>
        </p:grpSpPr>
        <p:sp>
          <p:nvSpPr>
            <p:cNvPr id="42" name="Rectangle 41"/>
            <p:cNvSpPr/>
            <p:nvPr/>
          </p:nvSpPr>
          <p:spPr>
            <a:xfrm>
              <a:off x="-16229" y="1138536"/>
              <a:ext cx="2699840" cy="21500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229" y="1138536"/>
              <a:ext cx="2699840" cy="188357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-109347" y="3013975"/>
              <a:ext cx="2955308" cy="2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Expanding parental leave policies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043740" y="1426586"/>
            <a:ext cx="2796497" cy="2150067"/>
            <a:chOff x="2699840" y="1138535"/>
            <a:chExt cx="2796497" cy="2150067"/>
          </a:xfrm>
        </p:grpSpPr>
        <p:grpSp>
          <p:nvGrpSpPr>
            <p:cNvPr id="46" name="Group 45"/>
            <p:cNvGrpSpPr/>
            <p:nvPr/>
          </p:nvGrpSpPr>
          <p:grpSpPr>
            <a:xfrm>
              <a:off x="2699840" y="1138535"/>
              <a:ext cx="2796497" cy="2150067"/>
              <a:chOff x="5072379" y="904443"/>
              <a:chExt cx="3429366" cy="2436303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203372" y="904443"/>
                <a:ext cx="3298372" cy="243630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072379" y="3021300"/>
                <a:ext cx="3429366" cy="304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Extending retirement age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496" y="1138536"/>
              <a:ext cx="2699841" cy="185522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130630" y="3983573"/>
            <a:ext cx="2842064" cy="2161539"/>
            <a:chOff x="-121158" y="3905581"/>
            <a:chExt cx="2842064" cy="2161539"/>
          </a:xfrm>
        </p:grpSpPr>
        <p:grpSp>
          <p:nvGrpSpPr>
            <p:cNvPr id="51" name="Group 50"/>
            <p:cNvGrpSpPr/>
            <p:nvPr/>
          </p:nvGrpSpPr>
          <p:grpSpPr>
            <a:xfrm rot="21588794">
              <a:off x="-121158" y="3917053"/>
              <a:ext cx="2838614" cy="2150067"/>
              <a:chOff x="152036" y="3808118"/>
              <a:chExt cx="3429366" cy="243630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83029" y="3808118"/>
                <a:ext cx="3298372" cy="243630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2036" y="5932301"/>
                <a:ext cx="3429366" cy="304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Adding on-demand workers</a:t>
                </a:r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88794">
              <a:off x="-25231" y="3905581"/>
              <a:ext cx="2746137" cy="1887526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5936893" y="1413655"/>
            <a:ext cx="2796497" cy="2150067"/>
            <a:chOff x="5960963" y="1119162"/>
            <a:chExt cx="2796497" cy="2150067"/>
          </a:xfrm>
        </p:grpSpPr>
        <p:grpSp>
          <p:nvGrpSpPr>
            <p:cNvPr id="56" name="Group 55"/>
            <p:cNvGrpSpPr/>
            <p:nvPr/>
          </p:nvGrpSpPr>
          <p:grpSpPr>
            <a:xfrm>
              <a:off x="5960963" y="1119162"/>
              <a:ext cx="2796497" cy="2150067"/>
              <a:chOff x="5072379" y="904443"/>
              <a:chExt cx="3429366" cy="2436303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203372" y="904443"/>
                <a:ext cx="3298372" cy="243630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072379" y="3021300"/>
                <a:ext cx="3429366" cy="304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Building university relationships</a:t>
                </a:r>
              </a:p>
            </p:txBody>
          </p:sp>
        </p:grp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781" y="1119162"/>
              <a:ext cx="2683612" cy="185165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955553" y="3979102"/>
            <a:ext cx="2759175" cy="2164165"/>
            <a:chOff x="152036" y="3808118"/>
            <a:chExt cx="3429366" cy="2436303"/>
          </a:xfrm>
        </p:grpSpPr>
        <p:sp>
          <p:nvSpPr>
            <p:cNvPr id="61" name="Rectangle 60"/>
            <p:cNvSpPr/>
            <p:nvPr/>
          </p:nvSpPr>
          <p:spPr>
            <a:xfrm>
              <a:off x="283029" y="3808118"/>
              <a:ext cx="3298372" cy="24363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2036" y="5924975"/>
              <a:ext cx="3429366" cy="300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Redesigning work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23487" y="1413655"/>
            <a:ext cx="2759175" cy="2170937"/>
            <a:chOff x="-1107057" y="1128680"/>
            <a:chExt cx="2759175" cy="2170937"/>
          </a:xfrm>
        </p:grpSpPr>
        <p:grpSp>
          <p:nvGrpSpPr>
            <p:cNvPr id="64" name="Group 63"/>
            <p:cNvGrpSpPr/>
            <p:nvPr/>
          </p:nvGrpSpPr>
          <p:grpSpPr>
            <a:xfrm>
              <a:off x="-1107057" y="1135452"/>
              <a:ext cx="2759175" cy="2164165"/>
              <a:chOff x="152036" y="3808118"/>
              <a:chExt cx="3429366" cy="243630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83029" y="3808118"/>
                <a:ext cx="3298372" cy="243630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52036" y="5924975"/>
                <a:ext cx="3429366" cy="300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Focusing on diversity</a:t>
                </a:r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0" b="-509"/>
            <a:stretch/>
          </p:blipFill>
          <p:spPr>
            <a:xfrm>
              <a:off x="-1005192" y="1128680"/>
              <a:ext cx="2657309" cy="187052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r="11083"/>
          <a:stretch/>
        </p:blipFill>
        <p:spPr>
          <a:xfrm>
            <a:off x="6060138" y="3975930"/>
            <a:ext cx="2650758" cy="188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27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4691" y="-45628"/>
            <a:ext cx="9392709" cy="70421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346314" y="0"/>
            <a:ext cx="4061064" cy="3867150"/>
            <a:chOff x="-346314" y="0"/>
            <a:chExt cx="4061064" cy="3867150"/>
          </a:xfrm>
        </p:grpSpPr>
        <p:pic>
          <p:nvPicPr>
            <p:cNvPr id="4098" name="Picture 2" descr="http://static2.visitestonia.com/images/2836134/390_480_false_false_d567780dbef1c3a3e3ae0d97478501c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17"/>
            <a:stretch/>
          </p:blipFill>
          <p:spPr bwMode="auto">
            <a:xfrm rot="20666780">
              <a:off x="0" y="0"/>
              <a:ext cx="3714750" cy="38671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" name="Rectangle 2"/>
            <p:cNvSpPr/>
            <p:nvPr/>
          </p:nvSpPr>
          <p:spPr>
            <a:xfrm rot="20666780">
              <a:off x="-346314" y="197159"/>
              <a:ext cx="3714749" cy="1148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Estonia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(northern Europe)</a:t>
              </a:r>
            </a:p>
            <a:p>
              <a:pPr algn="ctr">
                <a:lnSpc>
                  <a:spcPct val="70000"/>
                </a:lnSpc>
              </a:pP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4073" y="3691254"/>
            <a:ext cx="8451274" cy="2764271"/>
            <a:chOff x="374073" y="3691254"/>
            <a:chExt cx="8451274" cy="2764271"/>
          </a:xfrm>
        </p:grpSpPr>
        <p:pic>
          <p:nvPicPr>
            <p:cNvPr id="4100" name="Picture 4" descr="Image result for new brunswick, canad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2" b="6437"/>
            <a:stretch/>
          </p:blipFill>
          <p:spPr bwMode="auto">
            <a:xfrm>
              <a:off x="374073" y="3691254"/>
              <a:ext cx="8451274" cy="27642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7" name="Rectangle 6"/>
            <p:cNvSpPr/>
            <p:nvPr/>
          </p:nvSpPr>
          <p:spPr>
            <a:xfrm>
              <a:off x="494025" y="3774386"/>
              <a:ext cx="3714749" cy="1132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New Brunswick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(Canada)</a:t>
              </a:r>
            </a:p>
            <a:p>
              <a:pPr algn="ctr">
                <a:lnSpc>
                  <a:spcPct val="80000"/>
                </a:lnSpc>
              </a:pP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0191" y="491628"/>
            <a:ext cx="5375037" cy="3409455"/>
            <a:chOff x="3870191" y="491628"/>
            <a:chExt cx="5375037" cy="3409455"/>
          </a:xfrm>
        </p:grpSpPr>
        <p:pic>
          <p:nvPicPr>
            <p:cNvPr id="4102" name="Picture 6" descr="http://adventurecaravans.com/wp-content/uploads/2013/07/Anchorage-City-Skyline-credit-Jody-Overstree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22" b="33223"/>
            <a:stretch/>
          </p:blipFill>
          <p:spPr bwMode="auto">
            <a:xfrm rot="1048646">
              <a:off x="3870191" y="491628"/>
              <a:ext cx="4954627" cy="34094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9" name="Rectangle 8"/>
            <p:cNvSpPr/>
            <p:nvPr/>
          </p:nvSpPr>
          <p:spPr>
            <a:xfrm rot="1048646">
              <a:off x="4151118" y="609163"/>
              <a:ext cx="5094110" cy="1132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600" b="1" dirty="0">
                  <a:solidFill>
                    <a:schemeClr val="bg1"/>
                  </a:solidFill>
                </a:rPr>
                <a:t>Alaska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(United States)</a:t>
              </a:r>
            </a:p>
            <a:p>
              <a:pPr algn="ctr">
                <a:lnSpc>
                  <a:spcPct val="80000"/>
                </a:lnSpc>
              </a:pP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0700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5B6142-B441-4AA9-8902-1BC88A7D1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775"/>
          <a:stretch/>
        </p:blipFill>
        <p:spPr>
          <a:xfrm>
            <a:off x="0" y="2523726"/>
            <a:ext cx="9170894" cy="4355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4C1C5A-8B71-4B04-896E-6ED15623E67F}"/>
              </a:ext>
            </a:extLst>
          </p:cNvPr>
          <p:cNvSpPr/>
          <p:nvPr/>
        </p:nvSpPr>
        <p:spPr>
          <a:xfrm>
            <a:off x="0" y="0"/>
            <a:ext cx="9144000" cy="265430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92F0A8-1DEB-4712-B69D-31BC138268EE}"/>
              </a:ext>
            </a:extLst>
          </p:cNvPr>
          <p:cNvSpPr/>
          <p:nvPr/>
        </p:nvSpPr>
        <p:spPr>
          <a:xfrm>
            <a:off x="517887" y="-1475060"/>
            <a:ext cx="9144000" cy="2821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E095DAF-152D-4B2E-B398-4D1617DF5FA9}"/>
              </a:ext>
            </a:extLst>
          </p:cNvPr>
          <p:cNvGrpSpPr/>
          <p:nvPr/>
        </p:nvGrpSpPr>
        <p:grpSpPr>
          <a:xfrm>
            <a:off x="1236009" y="891682"/>
            <a:ext cx="4738594" cy="2521149"/>
            <a:chOff x="1236009" y="891682"/>
            <a:chExt cx="4738594" cy="25211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820C0D7-B97E-4E30-A29A-E3DE17782869}"/>
                </a:ext>
              </a:extLst>
            </p:cNvPr>
            <p:cNvSpPr/>
            <p:nvPr/>
          </p:nvSpPr>
          <p:spPr>
            <a:xfrm rot="21067922">
              <a:off x="1236009" y="1012174"/>
              <a:ext cx="4711700" cy="240065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$1B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FB32688-60D2-4A73-8DE8-650D71B72A8A}"/>
                </a:ext>
              </a:extLst>
            </p:cNvPr>
            <p:cNvSpPr/>
            <p:nvPr/>
          </p:nvSpPr>
          <p:spPr>
            <a:xfrm rot="21067922">
              <a:off x="1262903" y="891682"/>
              <a:ext cx="4711700" cy="240065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$1B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898D48-606A-4CBB-A218-367DE7A096C4}"/>
              </a:ext>
            </a:extLst>
          </p:cNvPr>
          <p:cNvSpPr/>
          <p:nvPr/>
        </p:nvSpPr>
        <p:spPr>
          <a:xfrm>
            <a:off x="5735076" y="400068"/>
            <a:ext cx="26937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3763B3"/>
                </a:solidFill>
                <a:latin typeface="Impact" panose="020B0806030902050204" pitchFamily="34" charset="0"/>
              </a:rPr>
              <a:t>digital </a:t>
            </a:r>
          </a:p>
          <a:p>
            <a:r>
              <a:rPr lang="en-US" sz="4400" dirty="0">
                <a:solidFill>
                  <a:srgbClr val="3763B3"/>
                </a:solidFill>
                <a:latin typeface="Impact" panose="020B0806030902050204" pitchFamily="34" charset="0"/>
              </a:rPr>
              <a:t>skills </a:t>
            </a:r>
          </a:p>
          <a:p>
            <a:r>
              <a:rPr lang="en-US" sz="4400" dirty="0">
                <a:solidFill>
                  <a:srgbClr val="3763B3"/>
                </a:solidFill>
                <a:latin typeface="Impact" panose="020B0806030902050204" pitchFamily="34" charset="0"/>
              </a:rPr>
              <a:t>initiative</a:t>
            </a:r>
          </a:p>
        </p:txBody>
      </p:sp>
    </p:spTree>
    <p:extLst>
      <p:ext uri="{BB962C8B-B14F-4D97-AF65-F5344CB8AC3E}">
        <p14:creationId xmlns:p14="http://schemas.microsoft.com/office/powerpoint/2010/main" val="297050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92F0A8-1DEB-4712-B69D-31BC138268EE}"/>
              </a:ext>
            </a:extLst>
          </p:cNvPr>
          <p:cNvSpPr/>
          <p:nvPr/>
        </p:nvSpPr>
        <p:spPr>
          <a:xfrm>
            <a:off x="0" y="-143436"/>
            <a:ext cx="9144000" cy="70014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596CB53-790A-4DDE-A10D-6B22CC091676}"/>
              </a:ext>
            </a:extLst>
          </p:cNvPr>
          <p:cNvGrpSpPr/>
          <p:nvPr/>
        </p:nvGrpSpPr>
        <p:grpSpPr>
          <a:xfrm>
            <a:off x="-330482" y="494950"/>
            <a:ext cx="9474481" cy="6363050"/>
            <a:chOff x="-330482" y="494950"/>
            <a:chExt cx="9474481" cy="63630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5704478B-FB5D-4E82-8F54-287DD068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88"/>
            <a:stretch/>
          </p:blipFill>
          <p:spPr>
            <a:xfrm>
              <a:off x="-330482" y="494950"/>
              <a:ext cx="9474481" cy="317000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76007E4-21BB-458D-B62C-8521C3EFE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273" y="3664959"/>
              <a:ext cx="7386906" cy="3193041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4B564C11-AEF0-4394-95F3-76830E938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2380" y="773439"/>
            <a:ext cx="14573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275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AE5E0D-6286-4EBC-BCF0-AE732930F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 t="47093" r="10351" b="15460"/>
          <a:stretch/>
        </p:blipFill>
        <p:spPr>
          <a:xfrm>
            <a:off x="0" y="685000"/>
            <a:ext cx="9144000" cy="54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467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1143000"/>
            <a:ext cx="9144001" cy="3810000"/>
            <a:chOff x="-1" y="878635"/>
            <a:chExt cx="9144001" cy="381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0" r="19744"/>
            <a:stretch/>
          </p:blipFill>
          <p:spPr>
            <a:xfrm>
              <a:off x="4303565" y="878635"/>
              <a:ext cx="4840435" cy="381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0" r="25742"/>
            <a:stretch/>
          </p:blipFill>
          <p:spPr>
            <a:xfrm>
              <a:off x="-1" y="878635"/>
              <a:ext cx="4610101" cy="38100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1300" y="5004004"/>
            <a:ext cx="4368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Values more, better, faster</a:t>
            </a:r>
          </a:p>
        </p:txBody>
      </p:sp>
      <p:sp>
        <p:nvSpPr>
          <p:cNvPr id="13" name="Arrow: Right 12"/>
          <p:cNvSpPr/>
          <p:nvPr/>
        </p:nvSpPr>
        <p:spPr>
          <a:xfrm>
            <a:off x="4025900" y="320661"/>
            <a:ext cx="787400" cy="60623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276035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Industrial Economy </a:t>
            </a:r>
            <a:r>
              <a:rPr lang="en-US" sz="2000" b="1" dirty="0">
                <a:solidFill>
                  <a:schemeClr val="bg1"/>
                </a:solidFill>
              </a:rPr>
              <a:t>to the </a:t>
            </a:r>
            <a:r>
              <a:rPr lang="en-US" sz="3600" b="1" dirty="0">
                <a:solidFill>
                  <a:schemeClr val="bg1"/>
                </a:solidFill>
              </a:rPr>
              <a:t>Connection Economy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13300" y="5004004"/>
            <a:ext cx="415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Builds on who you know, what you know and how that knowledge influences your connections </a:t>
            </a:r>
          </a:p>
        </p:txBody>
      </p:sp>
    </p:spTree>
    <p:extLst>
      <p:ext uri="{BB962C8B-B14F-4D97-AF65-F5344CB8AC3E}">
        <p14:creationId xmlns:p14="http://schemas.microsoft.com/office/powerpoint/2010/main" val="36119261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530" y="1493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Augmented Workforce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120BF6-AE36-413A-B9C8-265E31916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661"/>
            <a:ext cx="9144000" cy="60443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424D251-3E74-4AF6-B462-BA5DC36D9DEB}"/>
              </a:ext>
            </a:extLst>
          </p:cNvPr>
          <p:cNvSpPr/>
          <p:nvPr/>
        </p:nvSpPr>
        <p:spPr>
          <a:xfrm>
            <a:off x="3020290" y="4518726"/>
            <a:ext cx="3040785" cy="20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800" b="1" dirty="0">
                <a:solidFill>
                  <a:srgbClr val="C00000"/>
                </a:solidFill>
              </a:rPr>
              <a:t>41%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2400" b="1" dirty="0"/>
              <a:t>of companies are making progress in cognitive and </a:t>
            </a:r>
          </a:p>
          <a:p>
            <a:pPr algn="ctr">
              <a:lnSpc>
                <a:spcPct val="70000"/>
              </a:lnSpc>
            </a:pPr>
            <a:r>
              <a:rPr lang="en-US" sz="2400" b="1" dirty="0"/>
              <a:t>AI technologies for their workforces</a:t>
            </a:r>
          </a:p>
        </p:txBody>
      </p:sp>
    </p:spTree>
    <p:extLst>
      <p:ext uri="{BB962C8B-B14F-4D97-AF65-F5344CB8AC3E}">
        <p14:creationId xmlns:p14="http://schemas.microsoft.com/office/powerpoint/2010/main" val="63931639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067" y="304801"/>
            <a:ext cx="8718596" cy="6289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http://www.eonline.com/eol_images/Entire_Site/2015711/rs_1024x759-150811095112-1024-zappos-logo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4" b="19687"/>
          <a:stretch/>
        </p:blipFill>
        <p:spPr bwMode="auto">
          <a:xfrm>
            <a:off x="2753249" y="465493"/>
            <a:ext cx="6171328" cy="256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loanreview.mit.edu/static/print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28"/>
          <a:stretch/>
        </p:blipFill>
        <p:spPr bwMode="auto">
          <a:xfrm>
            <a:off x="632940" y="5179898"/>
            <a:ext cx="8095424" cy="141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northeastern university, entrepreneur l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s-media-cache-ak0.pinimg.com/736x/dd/bb/ed/ddbbed13fd7874e79a75e931f34d7253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4647" r="15844"/>
          <a:stretch/>
        </p:blipFill>
        <p:spPr bwMode="auto">
          <a:xfrm rot="21072592">
            <a:off x="358243" y="201854"/>
            <a:ext cx="2036763" cy="28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3-us-west-2.amazonaws.com/asset.plexuss.com/college/logos/Northeastern_University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777">
            <a:off x="6280996" y="2863307"/>
            <a:ext cx="2509904" cy="237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9" t="17857" r="10380" b="36211"/>
          <a:stretch/>
        </p:blipFill>
        <p:spPr>
          <a:xfrm>
            <a:off x="222066" y="3033486"/>
            <a:ext cx="5909167" cy="198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847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259683" y="-416719"/>
            <a:ext cx="44291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Rectangle 38"/>
          <p:cNvSpPr/>
          <p:nvPr/>
        </p:nvSpPr>
        <p:spPr>
          <a:xfrm>
            <a:off x="0" y="1231900"/>
            <a:ext cx="9144000" cy="492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492820" y="340029"/>
            <a:ext cx="533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 dirty="0">
                <a:solidFill>
                  <a:schemeClr val="bg1"/>
                </a:solidFill>
              </a:rPr>
              <a:t>Q. Unpredictability?</a:t>
            </a:r>
          </a:p>
          <a:p>
            <a:pPr>
              <a:lnSpc>
                <a:spcPct val="80000"/>
              </a:lnSpc>
            </a:pPr>
            <a:r>
              <a:rPr lang="en-US" sz="3000" b="1" dirty="0">
                <a:solidFill>
                  <a:schemeClr val="bg1"/>
                </a:solidFill>
              </a:rPr>
              <a:t>A. Creativity!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62" y="3456309"/>
            <a:ext cx="7236666" cy="26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 t="15633" r="10000" b="10197"/>
          <a:stretch/>
        </p:blipFill>
        <p:spPr>
          <a:xfrm rot="21024254">
            <a:off x="4715409" y="-139570"/>
            <a:ext cx="4015383" cy="20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829">
            <a:off x="4948038" y="1918713"/>
            <a:ext cx="3997022" cy="2431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A0E556-BA7A-4405-A08C-443D6A100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394">
            <a:off x="474637" y="1422716"/>
            <a:ext cx="4230652" cy="26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9" y="171300"/>
            <a:ext cx="8688900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chemeClr val="bg1"/>
                </a:solidFill>
              </a:rPr>
              <a:t>Richer Recruiting Benefits</a:t>
            </a:r>
          </a:p>
          <a:p>
            <a:pPr>
              <a:lnSpc>
                <a:spcPct val="75000"/>
              </a:lnSpc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/>
          <a:stretch/>
        </p:blipFill>
        <p:spPr>
          <a:xfrm>
            <a:off x="281" y="854439"/>
            <a:ext cx="9143719" cy="51724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281" y="4863346"/>
            <a:ext cx="5304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Pay student loans</a:t>
            </a:r>
          </a:p>
          <a:p>
            <a:pPr marL="571500" indent="-5715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1-yr. maternity leave</a:t>
            </a:r>
          </a:p>
          <a:p>
            <a:pPr marL="571500" indent="-5715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On-site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9281" y="4863346"/>
            <a:ext cx="4444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Lifestyle perks</a:t>
            </a:r>
          </a:p>
          <a:p>
            <a:pPr marL="571500" indent="-5715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Paid time off</a:t>
            </a:r>
          </a:p>
          <a:p>
            <a:pPr marL="571500" indent="-5715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Volunteer service</a:t>
            </a:r>
          </a:p>
        </p:txBody>
      </p:sp>
    </p:spTree>
    <p:extLst>
      <p:ext uri="{BB962C8B-B14F-4D97-AF65-F5344CB8AC3E}">
        <p14:creationId xmlns:p14="http://schemas.microsoft.com/office/powerpoint/2010/main" val="152836070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6293" r="1546" b="6789"/>
          <a:stretch/>
        </p:blipFill>
        <p:spPr>
          <a:xfrm>
            <a:off x="5106378" y="1085641"/>
            <a:ext cx="3688360" cy="8829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25979" r="10477" b="25853"/>
          <a:stretch/>
        </p:blipFill>
        <p:spPr>
          <a:xfrm>
            <a:off x="5719975" y="323967"/>
            <a:ext cx="2269637" cy="8713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17" y="224537"/>
            <a:ext cx="3310958" cy="888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62" y="4040309"/>
            <a:ext cx="3547004" cy="10942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7" t="27121" r="12094" b="26033"/>
          <a:stretch/>
        </p:blipFill>
        <p:spPr>
          <a:xfrm>
            <a:off x="6299181" y="5233990"/>
            <a:ext cx="2234099" cy="124894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12" y="3818583"/>
            <a:ext cx="1839586" cy="1839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18915" r="19542" b="19012"/>
          <a:stretch/>
        </p:blipFill>
        <p:spPr>
          <a:xfrm>
            <a:off x="241189" y="185536"/>
            <a:ext cx="2032459" cy="1983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39" y="5681844"/>
            <a:ext cx="3706794" cy="617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2"/>
          <a:stretch/>
        </p:blipFill>
        <p:spPr>
          <a:xfrm rot="20683035">
            <a:off x="498824" y="1932896"/>
            <a:ext cx="2749025" cy="19007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44" y="1037004"/>
            <a:ext cx="1690431" cy="1690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15129" r="14459" b="16438"/>
          <a:stretch/>
        </p:blipFill>
        <p:spPr>
          <a:xfrm>
            <a:off x="5218247" y="1819267"/>
            <a:ext cx="2197984" cy="15795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69" y="2875384"/>
            <a:ext cx="3035603" cy="1016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7" t="4885" r="22023" b="4426"/>
          <a:stretch/>
        </p:blipFill>
        <p:spPr>
          <a:xfrm>
            <a:off x="240753" y="3783790"/>
            <a:ext cx="2353523" cy="29003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t="5626" r="14354" b="13893"/>
          <a:stretch/>
        </p:blipFill>
        <p:spPr>
          <a:xfrm>
            <a:off x="7365763" y="2248088"/>
            <a:ext cx="1479443" cy="16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7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: </a:t>
            </a:r>
          </a:p>
        </p:txBody>
      </p:sp>
      <p:pic>
        <p:nvPicPr>
          <p:cNvPr id="2050" name="Picture 2" descr="http://www.wired.com/wp-content/uploads/2015/04/amazon-speaker-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872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684207" y="-14773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And, lastly – can we change the Alexa slide to show Alexa but then around her show all the connected devices – e.g., Nest Thermostat – Harmony TV – lightbulbs – let’s drop the rock, paper, scissors…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098" name="Picture 2" descr="Image result for music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" y="4229664"/>
            <a:ext cx="1781559" cy="178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news icon"/>
          <p:cNvSpPr>
            <a:spLocks noChangeAspect="1" noChangeArrowheads="1"/>
          </p:cNvSpPr>
          <p:nvPr/>
        </p:nvSpPr>
        <p:spPr bwMode="auto">
          <a:xfrm>
            <a:off x="3352800" y="240152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80" y="4250650"/>
            <a:ext cx="1601398" cy="160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s://www.wired.com/wp-content/uploads/2016/02/Uber_Logobit_Digital_bla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3" y="2650163"/>
            <a:ext cx="1294410" cy="129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73" y="2401525"/>
            <a:ext cx="1626602" cy="1626602"/>
          </a:xfrm>
          <a:prstGeom prst="rect">
            <a:avLst/>
          </a:prstGeom>
        </p:spPr>
      </p:pic>
      <p:pic>
        <p:nvPicPr>
          <p:cNvPr id="4106" name="Picture 10" descr="https://airtro.com/wp-content/uploads/2011/05/keeping_lights_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15492" r="15111" b="7343"/>
          <a:stretch/>
        </p:blipFill>
        <p:spPr bwMode="auto">
          <a:xfrm>
            <a:off x="694229" y="398342"/>
            <a:ext cx="1585184" cy="179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mages.bidnessetc.com/img/amazon-let-alexa-control-your-nest-thermostats-leaving-your-s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 b="30039"/>
          <a:stretch/>
        </p:blipFill>
        <p:spPr bwMode="auto">
          <a:xfrm>
            <a:off x="2645089" y="398343"/>
            <a:ext cx="5741614" cy="179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45089" y="5027321"/>
            <a:ext cx="1749930" cy="1638950"/>
            <a:chOff x="-2648722" y="3362631"/>
            <a:chExt cx="1587889" cy="1587889"/>
          </a:xfrm>
        </p:grpSpPr>
        <p:pic>
          <p:nvPicPr>
            <p:cNvPr id="20" name="Picture 2" descr="Image result for white backgroun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48722" y="3362631"/>
              <a:ext cx="1587889" cy="1587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 descr="https://cdn2.iconfinder.com/data/icons/blue-transports-3/209/Untitled-19-51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40000" y="3488200"/>
              <a:ext cx="1415302" cy="1351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6" name="Picture 20" descr="http://icons.iconarchive.com/icons/custom-icon-design/pretty-office-7/256/Calendar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63" y="4893941"/>
            <a:ext cx="1916213" cy="191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9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84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27020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When nobody else will volunteer to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make the beer run…  </a:t>
            </a:r>
          </a:p>
        </p:txBody>
      </p:sp>
      <p:pic>
        <p:nvPicPr>
          <p:cNvPr id="2" name="Otto and Budweiser_ First Shipment by Self-Driving Truck-Segment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83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EE94D2-B3C4-4612-86B1-8092663A9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r="1571"/>
          <a:stretch/>
        </p:blipFill>
        <p:spPr>
          <a:xfrm>
            <a:off x="-317500" y="0"/>
            <a:ext cx="98044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20C0D7-B97E-4E30-A29A-E3DE17782869}"/>
              </a:ext>
            </a:extLst>
          </p:cNvPr>
          <p:cNvSpPr/>
          <p:nvPr/>
        </p:nvSpPr>
        <p:spPr>
          <a:xfrm>
            <a:off x="-101600" y="195117"/>
            <a:ext cx="9398000" cy="5740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&lt;Coding&gt; as a/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second+language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:} </a:t>
            </a:r>
          </a:p>
        </p:txBody>
      </p:sp>
    </p:spTree>
    <p:extLst>
      <p:ext uri="{BB962C8B-B14F-4D97-AF65-F5344CB8AC3E}">
        <p14:creationId xmlns:p14="http://schemas.microsoft.com/office/powerpoint/2010/main" val="185521381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4C1C5A-8B71-4B04-896E-6ED15623E6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92F0A8-1DEB-4712-B69D-31BC138268EE}"/>
              </a:ext>
            </a:extLst>
          </p:cNvPr>
          <p:cNvSpPr/>
          <p:nvPr/>
        </p:nvSpPr>
        <p:spPr>
          <a:xfrm>
            <a:off x="517887" y="-1475060"/>
            <a:ext cx="9144000" cy="2821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1D9876-8677-41EB-91F2-12DA7E48C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r="4853"/>
          <a:stretch/>
        </p:blipFill>
        <p:spPr>
          <a:xfrm>
            <a:off x="-190500" y="981147"/>
            <a:ext cx="9486901" cy="58768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ECC6E8-CA12-45CF-AE09-FAFA5EEBA10E}"/>
              </a:ext>
            </a:extLst>
          </p:cNvPr>
          <p:cNvGrpSpPr/>
          <p:nvPr/>
        </p:nvGrpSpPr>
        <p:grpSpPr>
          <a:xfrm>
            <a:off x="13447" y="78937"/>
            <a:ext cx="9117106" cy="902210"/>
            <a:chOff x="13447" y="78937"/>
            <a:chExt cx="9117106" cy="9022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820C0D7-B97E-4E30-A29A-E3DE17782869}"/>
                </a:ext>
              </a:extLst>
            </p:cNvPr>
            <p:cNvSpPr/>
            <p:nvPr/>
          </p:nvSpPr>
          <p:spPr>
            <a:xfrm>
              <a:off x="13447" y="302897"/>
              <a:ext cx="9117106" cy="5258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Click here  to subscribe…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A376902-F9DC-4701-92F9-7A09369C5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901" y="78937"/>
              <a:ext cx="2679197" cy="902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11775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4CD405F-6C1B-43F5-AB93-B5F1BEC2BD60}"/>
              </a:ext>
            </a:extLst>
          </p:cNvPr>
          <p:cNvGrpSpPr/>
          <p:nvPr/>
        </p:nvGrpSpPr>
        <p:grpSpPr>
          <a:xfrm>
            <a:off x="-1" y="-320628"/>
            <a:ext cx="9144003" cy="7231621"/>
            <a:chOff x="-1" y="-320628"/>
            <a:chExt cx="9144003" cy="72316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24FA0C1-86C0-4897-99D6-37A4F2647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7" t="575" r="12077" b="93506"/>
            <a:stretch/>
          </p:blipFill>
          <p:spPr>
            <a:xfrm>
              <a:off x="-1" y="5992623"/>
              <a:ext cx="9144002" cy="9183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8963CF9-D64B-4CC3-B867-18C0D5DF9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67" t="575" r="12077" b="93506"/>
            <a:stretch/>
          </p:blipFill>
          <p:spPr>
            <a:xfrm>
              <a:off x="0" y="-320628"/>
              <a:ext cx="9144002" cy="91837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957E8D2-2C99-447A-8682-94B82D363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14" t="244" r="12076" b="-244"/>
            <a:stretch/>
          </p:blipFill>
          <p:spPr>
            <a:xfrm>
              <a:off x="0" y="425450"/>
              <a:ext cx="9144001" cy="6007100"/>
            </a:xfrm>
            <a:prstGeom prst="rect">
              <a:avLst/>
            </a:prstGeom>
          </p:spPr>
        </p:pic>
      </p:grpSp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89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431800" y="2293567"/>
            <a:ext cx="9906000" cy="213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70784" y="6355134"/>
            <a:ext cx="2149948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Source: PwC  20</a:t>
            </a:r>
            <a:r>
              <a:rPr lang="en-US" sz="10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 Annual CEO Survey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9621" y="2416948"/>
            <a:ext cx="3978867" cy="2142692"/>
            <a:chOff x="169621" y="2416948"/>
            <a:chExt cx="3978867" cy="2142692"/>
          </a:xfrm>
        </p:grpSpPr>
        <p:sp>
          <p:nvSpPr>
            <p:cNvPr id="10" name="TextBox 9"/>
            <p:cNvSpPr txBox="1"/>
            <p:nvPr/>
          </p:nvSpPr>
          <p:spPr>
            <a:xfrm>
              <a:off x="169621" y="2416948"/>
              <a:ext cx="3978867" cy="890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</a:rPr>
                <a:t>CEOs: TOP Threats to Global Business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94" y="3061167"/>
              <a:ext cx="3474721" cy="149847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1964504" y="4795522"/>
            <a:ext cx="6289291" cy="1562050"/>
            <a:chOff x="1964504" y="4795522"/>
            <a:chExt cx="6289291" cy="1562050"/>
          </a:xfrm>
        </p:grpSpPr>
        <p:sp>
          <p:nvSpPr>
            <p:cNvPr id="33" name="Oval 32"/>
            <p:cNvSpPr/>
            <p:nvPr/>
          </p:nvSpPr>
          <p:spPr>
            <a:xfrm>
              <a:off x="5517951" y="5298786"/>
              <a:ext cx="1115674" cy="10563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98866" y="5301224"/>
              <a:ext cx="1115674" cy="10563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53938" y="4795522"/>
              <a:ext cx="4299857" cy="13726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</a:rPr>
                <a:t>Speed of 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</a:rPr>
                <a:t>Technological Change</a:t>
              </a:r>
            </a:p>
            <a:p>
              <a:pPr algn="ctr">
                <a:lnSpc>
                  <a:spcPct val="8000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70%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4504" y="4795522"/>
              <a:ext cx="2235199" cy="13726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</a:rPr>
                <a:t>Geopolitical Uncertainty</a:t>
              </a:r>
            </a:p>
            <a:p>
              <a:pPr algn="ctr">
                <a:lnSpc>
                  <a:spcPct val="8000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74%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9621" y="487728"/>
            <a:ext cx="8742121" cy="1523429"/>
            <a:chOff x="169621" y="487728"/>
            <a:chExt cx="8742121" cy="1523429"/>
          </a:xfrm>
        </p:grpSpPr>
        <p:grpSp>
          <p:nvGrpSpPr>
            <p:cNvPr id="35" name="Group 34"/>
            <p:cNvGrpSpPr/>
            <p:nvPr/>
          </p:nvGrpSpPr>
          <p:grpSpPr>
            <a:xfrm>
              <a:off x="1237287" y="954809"/>
              <a:ext cx="7114692" cy="1056348"/>
              <a:chOff x="1237287" y="954809"/>
              <a:chExt cx="7114692" cy="105634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37287" y="954809"/>
                <a:ext cx="1115674" cy="105634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236305" y="954809"/>
                <a:ext cx="1115674" cy="105634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278071" y="954809"/>
                <a:ext cx="1115674" cy="105634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69621" y="487728"/>
              <a:ext cx="8742121" cy="1372683"/>
              <a:chOff x="169621" y="487728"/>
              <a:chExt cx="8742121" cy="1372683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69621" y="487728"/>
                <a:ext cx="3276600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</a:rPr>
                  <a:t>Uncertain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</a:rPr>
                  <a:t>Economic Growth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82%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420626" y="487728"/>
                <a:ext cx="2849712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</a:rPr>
                  <a:t>Over-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</a:rPr>
                  <a:t>regulation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80%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676543" y="487728"/>
                <a:ext cx="2235199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</a:rPr>
                  <a:t>Skills Shortages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77%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16294" r="986" b="38854"/>
          <a:stretch/>
        </p:blipFill>
        <p:spPr>
          <a:xfrm>
            <a:off x="4559353" y="2293567"/>
            <a:ext cx="4749747" cy="21303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8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2" descr="http://memearchive.net/memerial.net/3451/i-literally-want-you-to-follow-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381000" y="5657850"/>
              <a:ext cx="8381999" cy="1017716"/>
              <a:chOff x="-3905250" y="2286000"/>
              <a:chExt cx="8305801" cy="101771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3905250" y="2286000"/>
                <a:ext cx="8305800" cy="9715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-3905249" y="2349609"/>
                <a:ext cx="83058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</a:rPr>
                  <a:t>“No, I’m not talking about Twitter. 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</a:rPr>
                  <a:t>I literally want you to follow me.”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774635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1">
            <a:extLst>
              <a:ext uri="{FF2B5EF4-FFF2-40B4-BE49-F238E27FC236}">
                <a16:creationId xmlns:a16="http://schemas.microsoft.com/office/drawing/2014/main" xmlns="" id="{57756F76-83F5-44E4-8E4E-F1F832D3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74800" y="7533873"/>
            <a:ext cx="210314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https://brucewaller.files.wordpress.com/2017/07/bruce_on-truck-original-picture.jpg?w=199&amp;h=300">
            <a:hlinkClick r:id="rId3"/>
            <a:extLst>
              <a:ext uri="{FF2B5EF4-FFF2-40B4-BE49-F238E27FC236}">
                <a16:creationId xmlns:a16="http://schemas.microsoft.com/office/drawing/2014/main" xmlns="" id="{FE288C57-724C-44A1-B416-A86C5EF3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00" y="-1615020900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brucewaller.files.wordpress.com/2017/07/book-cover-find-your-lane-front.jpg?w=191&amp;h=300">
            <a:hlinkClick r:id="rId5"/>
            <a:extLst>
              <a:ext uri="{FF2B5EF4-FFF2-40B4-BE49-F238E27FC236}">
                <a16:creationId xmlns:a16="http://schemas.microsoft.com/office/drawing/2014/main" xmlns="" id="{4FD74B18-A18E-4F8D-9A4D-EFDFF12AC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-1608707413"/>
            <a:ext cx="1819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rucewaller.files.wordpress.com/2017/07/bruce_on-truck-original-picture.jpg?w=199&amp;h=300">
            <a:hlinkClick r:id="rId3"/>
            <a:extLst>
              <a:ext uri="{FF2B5EF4-FFF2-40B4-BE49-F238E27FC236}">
                <a16:creationId xmlns:a16="http://schemas.microsoft.com/office/drawing/2014/main" xmlns="" id="{6C6EE7A8-B60F-482E-964A-FAD93401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-1339111813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brucewaller.files.wordpress.com/2017/07/book-cover-find-your-lane-front.jpg?w=191&amp;h=300">
            <a:hlinkClick r:id="rId5"/>
            <a:extLst>
              <a:ext uri="{FF2B5EF4-FFF2-40B4-BE49-F238E27FC236}">
                <a16:creationId xmlns:a16="http://schemas.microsoft.com/office/drawing/2014/main" xmlns="" id="{502781B0-8C89-475A-BC30-1DBFC205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-946834213"/>
            <a:ext cx="1819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rucewaller.files.wordpress.com/2017/07/bruce_on-truck-original-picture.jpg?w=199&amp;h=300">
            <a:hlinkClick r:id="rId3"/>
            <a:extLst>
              <a:ext uri="{FF2B5EF4-FFF2-40B4-BE49-F238E27FC236}">
                <a16:creationId xmlns:a16="http://schemas.microsoft.com/office/drawing/2014/main" xmlns="" id="{F73B7455-B48D-4E62-B413-F64BF4AE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3" y="-691229250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brucewaller.files.wordpress.com/2017/07/book-cover-find-your-lane-front.jpg?w=191&amp;h=300">
            <a:hlinkClick r:id="rId5"/>
            <a:extLst>
              <a:ext uri="{FF2B5EF4-FFF2-40B4-BE49-F238E27FC236}">
                <a16:creationId xmlns:a16="http://schemas.microsoft.com/office/drawing/2014/main" xmlns="" id="{7B3521AC-2B56-4C83-A6FC-B8720BA87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-433368450"/>
            <a:ext cx="1819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brucewaller.files.wordpress.com/2017/09/superiorhire.jpg?w=300&amp;h=94">
            <a:hlinkClick r:id="rId7"/>
            <a:extLst>
              <a:ext uri="{FF2B5EF4-FFF2-40B4-BE49-F238E27FC236}">
                <a16:creationId xmlns:a16="http://schemas.microsoft.com/office/drawing/2014/main" xmlns="" id="{06FF771E-95F6-473C-A63D-6F70714A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175" y="-295721088"/>
            <a:ext cx="28575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brucewaller.files.wordpress.com/2017/07/bruce_on-truck-original-picture.jpg?w=199&amp;h=300">
            <a:extLst>
              <a:ext uri="{FF2B5EF4-FFF2-40B4-BE49-F238E27FC236}">
                <a16:creationId xmlns:a16="http://schemas.microsoft.com/office/drawing/2014/main" xmlns="" id="{F696D659-AC36-4D51-9EFE-F728F0C7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-235370688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brucewaller.files.wordpress.com/2017/07/book-cover-find-your-lane-front.jpg?w=191&amp;h=300">
            <a:hlinkClick r:id="rId5"/>
            <a:extLst>
              <a:ext uri="{FF2B5EF4-FFF2-40B4-BE49-F238E27FC236}">
                <a16:creationId xmlns:a16="http://schemas.microsoft.com/office/drawing/2014/main" xmlns="" id="{FD0EF670-4874-46E6-8AEE-D65D6C4F8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763" y="-26887488"/>
            <a:ext cx="1819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brucewaller.files.wordpress.com/2017/07/bruce_on-truck-original-picture.jpg?w=199&amp;h=300">
            <a:hlinkClick r:id="rId3"/>
            <a:extLst>
              <a:ext uri="{FF2B5EF4-FFF2-40B4-BE49-F238E27FC236}">
                <a16:creationId xmlns:a16="http://schemas.microsoft.com/office/drawing/2014/main" xmlns="" id="{AAABAFAE-248F-4E60-BA6E-15883CF0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525" y="110759875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brucewaller.files.wordpress.com/2017/07/book-cover-find-your-lane-front.jpg?w=145&amp;h=227">
            <a:hlinkClick r:id="rId5"/>
            <a:extLst>
              <a:ext uri="{FF2B5EF4-FFF2-40B4-BE49-F238E27FC236}">
                <a16:creationId xmlns:a16="http://schemas.microsoft.com/office/drawing/2014/main" xmlns="" id="{B522280D-77AE-4423-A131-37FF1E07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938" y="475605475"/>
            <a:ext cx="138112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brucewaller.files.wordpress.com/2017/07/bruce_on-truck-original-picture.jpg?w=199&amp;h=300">
            <a:hlinkClick r:id="rId3"/>
            <a:extLst>
              <a:ext uri="{FF2B5EF4-FFF2-40B4-BE49-F238E27FC236}">
                <a16:creationId xmlns:a16="http://schemas.microsoft.com/office/drawing/2014/main" xmlns="" id="{D2F91806-9E49-440A-B6B6-CB94067F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938" y="687319238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brucewaller.files.wordpress.com/2017/07/book-cover-find-your-lane-front.jpg?w=191&amp;h=300">
            <a:hlinkClick r:id="rId5"/>
            <a:extLst>
              <a:ext uri="{FF2B5EF4-FFF2-40B4-BE49-F238E27FC236}">
                <a16:creationId xmlns:a16="http://schemas.microsoft.com/office/drawing/2014/main" xmlns="" id="{A8434448-34AA-4EDF-A602-186A716C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8" y="1005530438"/>
            <a:ext cx="1819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brucewaller.files.wordpress.com/2017/07/bruce_on-truck-original-picture.jpg?w=199&amp;h=300">
            <a:hlinkClick r:id="rId3"/>
            <a:extLst>
              <a:ext uri="{FF2B5EF4-FFF2-40B4-BE49-F238E27FC236}">
                <a16:creationId xmlns:a16="http://schemas.microsoft.com/office/drawing/2014/main" xmlns="" id="{5EAD9844-2F60-42CD-8B53-37A75872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63" y="1151407400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brucewaller.files.wordpress.com/2017/07/book-cover-find-your-lane-front.jpg?w=191&amp;h=300">
            <a:hlinkClick r:id="rId5"/>
            <a:extLst>
              <a:ext uri="{FF2B5EF4-FFF2-40B4-BE49-F238E27FC236}">
                <a16:creationId xmlns:a16="http://schemas.microsoft.com/office/drawing/2014/main" xmlns="" id="{F1C4D94C-03CE-478C-A80D-E7B7EE8A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763" y="1535455400"/>
            <a:ext cx="1819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C401861-991B-4351-A56A-8EE1FE9764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65414" b="86162"/>
          <a:stretch/>
        </p:blipFill>
        <p:spPr>
          <a:xfrm>
            <a:off x="10291763" y="0"/>
            <a:ext cx="2689154" cy="43049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E278A03-6880-4196-B51E-B0844EB136B0}"/>
              </a:ext>
            </a:extLst>
          </p:cNvPr>
          <p:cNvGrpSpPr/>
          <p:nvPr/>
        </p:nvGrpSpPr>
        <p:grpSpPr>
          <a:xfrm>
            <a:off x="0" y="12186"/>
            <a:ext cx="9144000" cy="6877713"/>
            <a:chOff x="0" y="12186"/>
            <a:chExt cx="9144000" cy="687771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3253AC96-E1A9-4C82-A2CD-A6AAF31E1C64}"/>
                </a:ext>
              </a:extLst>
            </p:cNvPr>
            <p:cNvSpPr/>
            <p:nvPr/>
          </p:nvSpPr>
          <p:spPr>
            <a:xfrm>
              <a:off x="0" y="853932"/>
              <a:ext cx="9144000" cy="60359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83C1FD4D-27CC-473C-9E19-5715E95D1D8B}"/>
                </a:ext>
              </a:extLst>
            </p:cNvPr>
            <p:cNvGrpSpPr/>
            <p:nvPr/>
          </p:nvGrpSpPr>
          <p:grpSpPr>
            <a:xfrm>
              <a:off x="0" y="12186"/>
              <a:ext cx="9144000" cy="6143771"/>
              <a:chOff x="0" y="201216"/>
              <a:chExt cx="9144000" cy="6143771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xmlns="" id="{1C2F3D72-7E92-4092-BC89-5F08B6BE70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87"/>
              <a:stretch/>
            </p:blipFill>
            <p:spPr>
              <a:xfrm>
                <a:off x="0" y="901583"/>
                <a:ext cx="9144000" cy="5443404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xmlns="" id="{E2379398-F094-4E28-BBF7-171094C19D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" r="5387" b="86811"/>
              <a:stretch/>
            </p:blipFill>
            <p:spPr>
              <a:xfrm>
                <a:off x="0" y="201216"/>
                <a:ext cx="9144000" cy="717813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45078448-B4B1-4B62-BEB3-7D55B53620C7}"/>
                </a:ext>
              </a:extLst>
            </p:cNvPr>
            <p:cNvGrpSpPr/>
            <p:nvPr/>
          </p:nvGrpSpPr>
          <p:grpSpPr>
            <a:xfrm>
              <a:off x="527038" y="1846791"/>
              <a:ext cx="1631482" cy="574491"/>
              <a:chOff x="466825" y="1989127"/>
              <a:chExt cx="1631482" cy="574491"/>
            </a:xfrm>
          </p:grpSpPr>
          <p:sp>
            <p:nvSpPr>
              <p:cNvPr id="82" name="Speech Bubble: Rectangle with Corners Rounded 81">
                <a:extLst>
                  <a:ext uri="{FF2B5EF4-FFF2-40B4-BE49-F238E27FC236}">
                    <a16:creationId xmlns:a16="http://schemas.microsoft.com/office/drawing/2014/main" xmlns="" id="{B76F7010-6CBB-4D53-B055-1A9D635A00DE}"/>
                  </a:ext>
                </a:extLst>
              </p:cNvPr>
              <p:cNvSpPr/>
              <p:nvPr/>
            </p:nvSpPr>
            <p:spPr>
              <a:xfrm>
                <a:off x="466825" y="1989127"/>
                <a:ext cx="1631482" cy="574491"/>
              </a:xfrm>
              <a:prstGeom prst="wedgeRoundRectCallout">
                <a:avLst>
                  <a:gd name="adj1" fmla="val 98931"/>
                  <a:gd name="adj2" fmla="val 95127"/>
                  <a:gd name="adj3" fmla="val 16667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3" name="Rectangle 5">
                <a:extLst>
                  <a:ext uri="{FF2B5EF4-FFF2-40B4-BE49-F238E27FC236}">
                    <a16:creationId xmlns:a16="http://schemas.microsoft.com/office/drawing/2014/main" xmlns="" id="{FE9F75A5-8D7A-435F-BD90-C8A4DF20D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25" y="2091707"/>
                <a:ext cx="163148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TECHNOLOGY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9E403ACA-419B-445B-B191-234E606D2D1B}"/>
                </a:ext>
              </a:extLst>
            </p:cNvPr>
            <p:cNvGrpSpPr/>
            <p:nvPr/>
          </p:nvGrpSpPr>
          <p:grpSpPr>
            <a:xfrm>
              <a:off x="389541" y="3410175"/>
              <a:ext cx="1631482" cy="574491"/>
              <a:chOff x="466825" y="1989127"/>
              <a:chExt cx="1631482" cy="574491"/>
            </a:xfrm>
            <a:solidFill>
              <a:srgbClr val="00B050"/>
            </a:solidFill>
          </p:grpSpPr>
          <p:sp>
            <p:nvSpPr>
              <p:cNvPr id="80" name="Speech Bubble: Rectangle with Corners Rounded 79">
                <a:extLst>
                  <a:ext uri="{FF2B5EF4-FFF2-40B4-BE49-F238E27FC236}">
                    <a16:creationId xmlns:a16="http://schemas.microsoft.com/office/drawing/2014/main" xmlns="" id="{C0D1DF4E-6936-4A9F-9F2A-AE5756ABC7C5}"/>
                  </a:ext>
                </a:extLst>
              </p:cNvPr>
              <p:cNvSpPr/>
              <p:nvPr/>
            </p:nvSpPr>
            <p:spPr>
              <a:xfrm>
                <a:off x="466825" y="1989127"/>
                <a:ext cx="1631482" cy="574491"/>
              </a:xfrm>
              <a:prstGeom prst="wedgeRoundRectCallout">
                <a:avLst>
                  <a:gd name="adj1" fmla="val 83095"/>
                  <a:gd name="adj2" fmla="val 49689"/>
                  <a:gd name="adj3" fmla="val 16667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1" name="Rectangle 5">
                <a:extLst>
                  <a:ext uri="{FF2B5EF4-FFF2-40B4-BE49-F238E27FC236}">
                    <a16:creationId xmlns:a16="http://schemas.microsoft.com/office/drawing/2014/main" xmlns="" id="{4460734D-C22E-4A7F-86C0-7954DBD76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25" y="2091707"/>
                <a:ext cx="1631481" cy="36933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DUTY OF CARE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57CF6C46-B54C-46A4-A864-98BA9F21EFA3}"/>
                </a:ext>
              </a:extLst>
            </p:cNvPr>
            <p:cNvGrpSpPr/>
            <p:nvPr/>
          </p:nvGrpSpPr>
          <p:grpSpPr>
            <a:xfrm>
              <a:off x="553928" y="4719599"/>
              <a:ext cx="1631482" cy="574491"/>
              <a:chOff x="466825" y="1989127"/>
              <a:chExt cx="1631482" cy="574491"/>
            </a:xfrm>
            <a:solidFill>
              <a:srgbClr val="CC3399"/>
            </a:solidFill>
          </p:grpSpPr>
          <p:sp>
            <p:nvSpPr>
              <p:cNvPr id="78" name="Speech Bubble: Rectangle with Corners Rounded 77">
                <a:extLst>
                  <a:ext uri="{FF2B5EF4-FFF2-40B4-BE49-F238E27FC236}">
                    <a16:creationId xmlns:a16="http://schemas.microsoft.com/office/drawing/2014/main" xmlns="" id="{1D750BE7-03A3-4BA4-962E-DCA909D80CF1}"/>
                  </a:ext>
                </a:extLst>
              </p:cNvPr>
              <p:cNvSpPr/>
              <p:nvPr/>
            </p:nvSpPr>
            <p:spPr>
              <a:xfrm>
                <a:off x="466825" y="1989127"/>
                <a:ext cx="1631482" cy="574491"/>
              </a:xfrm>
              <a:prstGeom prst="wedgeRoundRectCallout">
                <a:avLst>
                  <a:gd name="adj1" fmla="val 103723"/>
                  <a:gd name="adj2" fmla="val 60057"/>
                  <a:gd name="adj3" fmla="val 16667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9" name="Rectangle 5">
                <a:extLst>
                  <a:ext uri="{FF2B5EF4-FFF2-40B4-BE49-F238E27FC236}">
                    <a16:creationId xmlns:a16="http://schemas.microsoft.com/office/drawing/2014/main" xmlns="" id="{6E58DA41-2970-4A94-B756-94829946F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25" y="2091707"/>
                <a:ext cx="1631481" cy="36933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b="1" dirty="0">
                    <a:solidFill>
                      <a:schemeClr val="bg1"/>
                    </a:solidFill>
                  </a:rPr>
                  <a:t>DATA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F263D06E-6D82-4AB5-890E-1701029BB408}"/>
                </a:ext>
              </a:extLst>
            </p:cNvPr>
            <p:cNvGrpSpPr/>
            <p:nvPr/>
          </p:nvGrpSpPr>
          <p:grpSpPr>
            <a:xfrm>
              <a:off x="6696778" y="1888590"/>
              <a:ext cx="1631482" cy="646331"/>
              <a:chOff x="466825" y="1953208"/>
              <a:chExt cx="1631482" cy="646331"/>
            </a:xfrm>
            <a:solidFill>
              <a:srgbClr val="00B050"/>
            </a:solidFill>
          </p:grpSpPr>
          <p:sp>
            <p:nvSpPr>
              <p:cNvPr id="76" name="Speech Bubble: Rectangle with Corners Rounded 75">
                <a:extLst>
                  <a:ext uri="{FF2B5EF4-FFF2-40B4-BE49-F238E27FC236}">
                    <a16:creationId xmlns:a16="http://schemas.microsoft.com/office/drawing/2014/main" xmlns="" id="{5AEEB39E-54E8-4E00-944D-8F0EB80960C3}"/>
                  </a:ext>
                </a:extLst>
              </p:cNvPr>
              <p:cNvSpPr/>
              <p:nvPr/>
            </p:nvSpPr>
            <p:spPr>
              <a:xfrm>
                <a:off x="466825" y="1989127"/>
                <a:ext cx="1631482" cy="574491"/>
              </a:xfrm>
              <a:prstGeom prst="wedgeRoundRectCallout">
                <a:avLst>
                  <a:gd name="adj1" fmla="val -87115"/>
                  <a:gd name="adj2" fmla="val 97338"/>
                  <a:gd name="adj3" fmla="val 16667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7" name="Rectangle 5">
                <a:extLst>
                  <a:ext uri="{FF2B5EF4-FFF2-40B4-BE49-F238E27FC236}">
                    <a16:creationId xmlns:a16="http://schemas.microsoft.com/office/drawing/2014/main" xmlns="" id="{95F0CED0-02FD-4633-8770-3A6DEF1CD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25" y="1953208"/>
                <a:ext cx="163148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SKILLS, SKILLS, SKILLS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1EB3AA96-21C6-42FF-B2A1-380DE130A205}"/>
                </a:ext>
              </a:extLst>
            </p:cNvPr>
            <p:cNvGrpSpPr/>
            <p:nvPr/>
          </p:nvGrpSpPr>
          <p:grpSpPr>
            <a:xfrm>
              <a:off x="6816019" y="3225021"/>
              <a:ext cx="2080331" cy="620513"/>
              <a:chOff x="603183" y="1822257"/>
              <a:chExt cx="1631482" cy="574491"/>
            </a:xfrm>
          </p:grpSpPr>
          <p:sp>
            <p:nvSpPr>
              <p:cNvPr id="74" name="Speech Bubble: Rectangle with Corners Rounded 73">
                <a:extLst>
                  <a:ext uri="{FF2B5EF4-FFF2-40B4-BE49-F238E27FC236}">
                    <a16:creationId xmlns:a16="http://schemas.microsoft.com/office/drawing/2014/main" xmlns="" id="{4B14EDC6-EAC2-49A7-9B3D-153FB3E3D840}"/>
                  </a:ext>
                </a:extLst>
              </p:cNvPr>
              <p:cNvSpPr/>
              <p:nvPr/>
            </p:nvSpPr>
            <p:spPr>
              <a:xfrm>
                <a:off x="603183" y="1822257"/>
                <a:ext cx="1631482" cy="574491"/>
              </a:xfrm>
              <a:prstGeom prst="wedgeRoundRectCallout">
                <a:avLst>
                  <a:gd name="adj1" fmla="val -67239"/>
                  <a:gd name="adj2" fmla="val 99547"/>
                  <a:gd name="adj3" fmla="val 16667"/>
                </a:avLst>
              </a:prstGeom>
              <a:solidFill>
                <a:srgbClr val="DEA9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5" name="Rectangle 5">
                <a:extLst>
                  <a:ext uri="{FF2B5EF4-FFF2-40B4-BE49-F238E27FC236}">
                    <a16:creationId xmlns:a16="http://schemas.microsoft.com/office/drawing/2014/main" xmlns="" id="{E0EC423C-B2A6-4CC9-9041-AFD20D9A8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83" y="1938532"/>
                <a:ext cx="1631481" cy="341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b="1" dirty="0">
                    <a:solidFill>
                      <a:schemeClr val="bg1"/>
                    </a:solidFill>
                  </a:rPr>
                  <a:t>THE NEW EXPAT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8EB55C16-9345-408A-B7D6-C4655383764C}"/>
                </a:ext>
              </a:extLst>
            </p:cNvPr>
            <p:cNvGrpSpPr/>
            <p:nvPr/>
          </p:nvGrpSpPr>
          <p:grpSpPr>
            <a:xfrm>
              <a:off x="6649925" y="5457517"/>
              <a:ext cx="2127183" cy="657050"/>
              <a:chOff x="466825" y="1989127"/>
              <a:chExt cx="1631482" cy="574491"/>
            </a:xfrm>
          </p:grpSpPr>
          <p:sp>
            <p:nvSpPr>
              <p:cNvPr id="72" name="Speech Bubble: Rectangle with Corners Rounded 71">
                <a:extLst>
                  <a:ext uri="{FF2B5EF4-FFF2-40B4-BE49-F238E27FC236}">
                    <a16:creationId xmlns:a16="http://schemas.microsoft.com/office/drawing/2014/main" xmlns="" id="{8657C861-871F-415C-B7E8-1A3E649B27C6}"/>
                  </a:ext>
                </a:extLst>
              </p:cNvPr>
              <p:cNvSpPr/>
              <p:nvPr/>
            </p:nvSpPr>
            <p:spPr>
              <a:xfrm>
                <a:off x="466825" y="1989127"/>
                <a:ext cx="1631482" cy="574491"/>
              </a:xfrm>
              <a:prstGeom prst="wedgeRoundRectCallout">
                <a:avLst>
                  <a:gd name="adj1" fmla="val -82465"/>
                  <a:gd name="adj2" fmla="val -45807"/>
                  <a:gd name="adj3" fmla="val 16667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3" name="Rectangle 5">
                <a:extLst>
                  <a:ext uri="{FF2B5EF4-FFF2-40B4-BE49-F238E27FC236}">
                    <a16:creationId xmlns:a16="http://schemas.microsoft.com/office/drawing/2014/main" xmlns="" id="{A480D6E3-08FA-438A-B321-78E1FFA63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25" y="1993814"/>
                <a:ext cx="1631481" cy="565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REBOOTING OUR BUSINESSES</a:t>
                </a: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FC3C4ED4-3CFB-4399-9DCB-F5ACEC8B09DB}"/>
                </a:ext>
              </a:extLst>
            </p:cNvPr>
            <p:cNvSpPr/>
            <p:nvPr/>
          </p:nvSpPr>
          <p:spPr>
            <a:xfrm>
              <a:off x="4789508" y="355157"/>
              <a:ext cx="2947796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Symposium </a:t>
              </a:r>
            </a:p>
            <a:p>
              <a:pPr>
                <a:lnSpc>
                  <a:spcPct val="80000"/>
                </a:lnSpc>
              </a:pP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Takeaways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4E438AED-9EED-473E-A161-CD7E871EEEBD}"/>
                </a:ext>
              </a:extLst>
            </p:cNvPr>
            <p:cNvSpPr/>
            <p:nvPr/>
          </p:nvSpPr>
          <p:spPr>
            <a:xfrm>
              <a:off x="3352800" y="3668417"/>
              <a:ext cx="231190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</a:rPr>
                <a:t>Be </a:t>
              </a:r>
            </a:p>
            <a:p>
              <a:pPr algn="ctr">
                <a:lnSpc>
                  <a:spcPct val="70000"/>
                </a:lnSpc>
              </a:pP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</a:rPr>
                <a:t>Bold! 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DAA06B4A-FC5A-477F-8C4B-E1E6312C9348}"/>
                </a:ext>
              </a:extLst>
            </p:cNvPr>
            <p:cNvGrpSpPr/>
            <p:nvPr/>
          </p:nvGrpSpPr>
          <p:grpSpPr>
            <a:xfrm>
              <a:off x="1490309" y="6020812"/>
              <a:ext cx="2080331" cy="620513"/>
              <a:chOff x="603183" y="1822257"/>
              <a:chExt cx="1631482" cy="574491"/>
            </a:xfrm>
          </p:grpSpPr>
          <p:sp>
            <p:nvSpPr>
              <p:cNvPr id="70" name="Speech Bubble: Rectangle with Corners Rounded 69">
                <a:extLst>
                  <a:ext uri="{FF2B5EF4-FFF2-40B4-BE49-F238E27FC236}">
                    <a16:creationId xmlns:a16="http://schemas.microsoft.com/office/drawing/2014/main" xmlns="" id="{9044A941-CA31-4950-A474-602E96DEAB03}"/>
                  </a:ext>
                </a:extLst>
              </p:cNvPr>
              <p:cNvSpPr/>
              <p:nvPr/>
            </p:nvSpPr>
            <p:spPr>
              <a:xfrm>
                <a:off x="603183" y="1822257"/>
                <a:ext cx="1631482" cy="574491"/>
              </a:xfrm>
              <a:prstGeom prst="wedgeRoundRectCallout">
                <a:avLst>
                  <a:gd name="adj1" fmla="val 88248"/>
                  <a:gd name="adj2" fmla="val -62349"/>
                  <a:gd name="adj3" fmla="val 16667"/>
                </a:avLst>
              </a:prstGeom>
              <a:solidFill>
                <a:srgbClr val="DEA9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1" name="Rectangle 5">
                <a:extLst>
                  <a:ext uri="{FF2B5EF4-FFF2-40B4-BE49-F238E27FC236}">
                    <a16:creationId xmlns:a16="http://schemas.microsoft.com/office/drawing/2014/main" xmlns="" id="{140C9F1E-423F-4715-B92C-85954DA99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183" y="1938532"/>
                <a:ext cx="1631481" cy="341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altLang="en-US" b="1" dirty="0">
                    <a:solidFill>
                      <a:schemeClr val="bg1"/>
                    </a:solidFill>
                  </a:rPr>
                  <a:t>SECURITY</a:t>
                </a:r>
                <a:endPara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pic>
          <p:nvPicPr>
            <p:cNvPr id="69" name="Picture 13">
              <a:extLst>
                <a:ext uri="{FF2B5EF4-FFF2-40B4-BE49-F238E27FC236}">
                  <a16:creationId xmlns:a16="http://schemas.microsoft.com/office/drawing/2014/main" xmlns="" id="{BE72AF4F-829E-4F84-8838-C7817E5A7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2158519" y="361511"/>
              <a:ext cx="1988167" cy="852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314557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49567F-C0CB-41F9-B718-4A654076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973"/>
          <a:stretch/>
        </p:blipFill>
        <p:spPr>
          <a:xfrm>
            <a:off x="0" y="-105852"/>
            <a:ext cx="9144000" cy="696385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32EF09C-E880-4C59-8EE9-B3F23E0BED0B}"/>
              </a:ext>
            </a:extLst>
          </p:cNvPr>
          <p:cNvSpPr/>
          <p:nvPr/>
        </p:nvSpPr>
        <p:spPr>
          <a:xfrm>
            <a:off x="-736814" y="-1095375"/>
            <a:ext cx="3236527" cy="3048000"/>
          </a:xfrm>
          <a:prstGeom prst="ellipse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92F0A8-1DEB-4712-B69D-31BC138268EE}"/>
              </a:ext>
            </a:extLst>
          </p:cNvPr>
          <p:cNvSpPr/>
          <p:nvPr/>
        </p:nvSpPr>
        <p:spPr>
          <a:xfrm>
            <a:off x="517887" y="-1475060"/>
            <a:ext cx="9144000" cy="2821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AutoShape 4" descr="http://www.clker.com/cliparts/q/O/v/8/K/D/sticky-note.svg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C0740C3-C946-421D-9B34-B9F119A7D1C4}"/>
              </a:ext>
            </a:extLst>
          </p:cNvPr>
          <p:cNvSpPr/>
          <p:nvPr/>
        </p:nvSpPr>
        <p:spPr>
          <a:xfrm>
            <a:off x="6527197" y="4297522"/>
            <a:ext cx="3236527" cy="3048000"/>
          </a:xfrm>
          <a:prstGeom prst="ellipse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E3EB1E-C82E-462F-BF55-B78D4BA3A042}"/>
              </a:ext>
            </a:extLst>
          </p:cNvPr>
          <p:cNvGrpSpPr/>
          <p:nvPr/>
        </p:nvGrpSpPr>
        <p:grpSpPr>
          <a:xfrm>
            <a:off x="7021801" y="4608418"/>
            <a:ext cx="2476117" cy="1900330"/>
            <a:chOff x="9238143" y="4510661"/>
            <a:chExt cx="3194437" cy="24104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5B029F5-2372-4E56-9615-A0439C196B71}"/>
                </a:ext>
              </a:extLst>
            </p:cNvPr>
            <p:cNvGrpSpPr/>
            <p:nvPr/>
          </p:nvGrpSpPr>
          <p:grpSpPr>
            <a:xfrm>
              <a:off x="9291765" y="4510661"/>
              <a:ext cx="3140815" cy="1327868"/>
              <a:chOff x="14071443" y="4867050"/>
              <a:chExt cx="3140815" cy="1327868"/>
            </a:xfrm>
          </p:grpSpPr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xmlns="" id="{36C29523-E383-4FDE-B137-5E368FD7C5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071443" y="5138000"/>
                <a:ext cx="3140815" cy="1056918"/>
              </a:xfrm>
              <a:prstGeom prst="rect">
                <a:avLst/>
              </a:prstGeom>
            </p:spPr>
            <p:txBody>
              <a:bodyPr anchor="b"/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Zurich Lt BT"/>
                    <a:ea typeface="+mn-ea"/>
                    <a:cs typeface="Zurich Lt BT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Peggy Smith, SCRP, SGMS-T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President and CEO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7528A088-AB23-4212-B634-8C7AD6B2F414}"/>
                  </a:ext>
                </a:extLst>
              </p:cNvPr>
              <p:cNvPicPr/>
              <p:nvPr/>
            </p:nvPicPr>
            <p:blipFill rotWithShape="1"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rcRect r="39815"/>
              <a:stretch/>
            </p:blipFill>
            <p:spPr bwMode="auto">
              <a:xfrm>
                <a:off x="14092483" y="4867050"/>
                <a:ext cx="2269964" cy="73273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8FD2780-CF22-48A4-BCFA-D1B9FA346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143" y="5691030"/>
              <a:ext cx="1449633" cy="123008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67645B-4F04-4595-88CB-94D29FC3CA0A}"/>
              </a:ext>
            </a:extLst>
          </p:cNvPr>
          <p:cNvSpPr/>
          <p:nvPr/>
        </p:nvSpPr>
        <p:spPr>
          <a:xfrm rot="21368337">
            <a:off x="2528912" y="2865050"/>
            <a:ext cx="4192740" cy="1015663"/>
          </a:xfrm>
          <a:prstGeom prst="rect">
            <a:avLst/>
          </a:prstGeom>
          <a:solidFill>
            <a:srgbClr val="F2F2F2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Wave </a:t>
            </a:r>
          </a:p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Mobility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BFD339-F7D4-4212-913D-9FD2813287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3" y="324343"/>
            <a:ext cx="1391587" cy="7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21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ww.scientist.com/wp-content/uploads/2013/01/iStock_000017776256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"/>
          <a:stretch/>
        </p:blipFill>
        <p:spPr bwMode="auto">
          <a:xfrm>
            <a:off x="0" y="-124691"/>
            <a:ext cx="9144000" cy="54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1273" y="6513676"/>
            <a:ext cx="328889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ManpowerGroup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Talent Shortage Survey</a:t>
            </a:r>
          </a:p>
          <a:p>
            <a:pPr algn="r"/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3343" y="73025"/>
            <a:ext cx="8576820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“Employability depends less on what you already know and more on how well you can learn, apply and adapt.” 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Mara Swan, EVP Global Strategy and Talent,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ManpowerGroup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056304"/>
            <a:ext cx="9152908" cy="2517610"/>
            <a:chOff x="0" y="4056304"/>
            <a:chExt cx="9152908" cy="2517610"/>
          </a:xfrm>
        </p:grpSpPr>
        <p:sp>
          <p:nvSpPr>
            <p:cNvPr id="50" name="Rectangle 49"/>
            <p:cNvSpPr/>
            <p:nvPr/>
          </p:nvSpPr>
          <p:spPr>
            <a:xfrm>
              <a:off x="0" y="4059357"/>
              <a:ext cx="9144000" cy="2514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908" y="4056304"/>
              <a:ext cx="9144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</a:rPr>
                <a:t>Globally, employers report the HIGHEST TALENT SHORTAGE since 2007</a:t>
              </a:r>
              <a:endParaRPr lang="en-US" sz="2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034" name="Group 1033"/>
            <p:cNvGrpSpPr/>
            <p:nvPr/>
          </p:nvGrpSpPr>
          <p:grpSpPr>
            <a:xfrm>
              <a:off x="607515" y="4508564"/>
              <a:ext cx="678873" cy="2051940"/>
              <a:chOff x="607515" y="4508564"/>
              <a:chExt cx="678873" cy="205194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17763" y="5106215"/>
                <a:ext cx="668625" cy="14054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07515" y="4508564"/>
                <a:ext cx="678873" cy="72234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33283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40%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25745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2006  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3" name="Group 1032"/>
            <p:cNvGrpSpPr/>
            <p:nvPr/>
          </p:nvGrpSpPr>
          <p:grpSpPr>
            <a:xfrm>
              <a:off x="1332861" y="4508564"/>
              <a:ext cx="647783" cy="2051940"/>
              <a:chOff x="1347995" y="4508564"/>
              <a:chExt cx="647783" cy="205194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358242" y="5175490"/>
                <a:ext cx="622219" cy="133614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47995" y="4508564"/>
                <a:ext cx="631564" cy="66692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356206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41%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348668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2007  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2" name="Group 1031"/>
            <p:cNvGrpSpPr/>
            <p:nvPr/>
          </p:nvGrpSpPr>
          <p:grpSpPr>
            <a:xfrm>
              <a:off x="2030810" y="4508563"/>
              <a:ext cx="666497" cy="2051941"/>
              <a:chOff x="2059703" y="4508563"/>
              <a:chExt cx="666497" cy="205194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066257" y="5175491"/>
                <a:ext cx="636444" cy="13361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059703" y="4508563"/>
                <a:ext cx="650097" cy="96531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086628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31%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079090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2008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1" name="Group 1030"/>
            <p:cNvGrpSpPr/>
            <p:nvPr/>
          </p:nvGrpSpPr>
          <p:grpSpPr>
            <a:xfrm>
              <a:off x="2752461" y="4508562"/>
              <a:ext cx="682479" cy="2051942"/>
              <a:chOff x="2779026" y="4508562"/>
              <a:chExt cx="682479" cy="205194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779026" y="5473876"/>
                <a:ext cx="678873" cy="10377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82006" y="4508562"/>
                <a:ext cx="679499" cy="10671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796203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30%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788665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2009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3509987" y="6221950"/>
              <a:ext cx="63957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2010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246209" y="4508563"/>
              <a:ext cx="667753" cy="2051941"/>
              <a:chOff x="4261122" y="4508563"/>
              <a:chExt cx="667753" cy="205194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273886" y="4841623"/>
                <a:ext cx="651295" cy="16700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262768" y="4508563"/>
                <a:ext cx="666107" cy="87644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261122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2011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268660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34%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028" name="Group 1027"/>
            <p:cNvGrpSpPr/>
            <p:nvPr/>
          </p:nvGrpSpPr>
          <p:grpSpPr>
            <a:xfrm>
              <a:off x="4960434" y="4508564"/>
              <a:ext cx="679212" cy="2051940"/>
              <a:chOff x="4990481" y="4508564"/>
              <a:chExt cx="679212" cy="205194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000729" y="4841622"/>
                <a:ext cx="668964" cy="167001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990481" y="4508564"/>
                <a:ext cx="676942" cy="88859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999082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34%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991544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2012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7" name="Group 1026"/>
            <p:cNvGrpSpPr/>
            <p:nvPr/>
          </p:nvGrpSpPr>
          <p:grpSpPr>
            <a:xfrm>
              <a:off x="5695643" y="4508563"/>
              <a:ext cx="685918" cy="2051941"/>
              <a:chOff x="5698496" y="4508563"/>
              <a:chExt cx="685918" cy="205194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699219" y="5230911"/>
                <a:ext cx="685195" cy="12807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701119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2013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698496" y="4508563"/>
                <a:ext cx="685195" cy="83384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708657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35%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025" name="Group 1024"/>
            <p:cNvGrpSpPr/>
            <p:nvPr/>
          </p:nvGrpSpPr>
          <p:grpSpPr>
            <a:xfrm>
              <a:off x="6437558" y="4508564"/>
              <a:ext cx="662225" cy="2051940"/>
              <a:chOff x="6429873" y="4508564"/>
              <a:chExt cx="662225" cy="205194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429873" y="4508564"/>
                <a:ext cx="662225" cy="81556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440441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36%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430597" y="5260407"/>
                <a:ext cx="656230" cy="12512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432903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2014  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>
              <a:off x="7151232" y="4508564"/>
              <a:ext cx="689365" cy="2051940"/>
              <a:chOff x="7141281" y="4508564"/>
              <a:chExt cx="689365" cy="205194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1281" y="5175490"/>
                <a:ext cx="661093" cy="13361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144605" y="4508564"/>
                <a:ext cx="654457" cy="66692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191074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38%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83536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2015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868016" y="4508564"/>
              <a:ext cx="693052" cy="2051940"/>
              <a:chOff x="7868016" y="4508564"/>
              <a:chExt cx="693052" cy="205194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879828" y="5045670"/>
                <a:ext cx="646409" cy="146596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868016" y="4508564"/>
                <a:ext cx="647973" cy="5350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921496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40%</a:t>
                </a:r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913958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2016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524765" y="4508628"/>
              <a:ext cx="670191" cy="2051941"/>
              <a:chOff x="2056009" y="4508563"/>
              <a:chExt cx="670191" cy="2051941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2066257" y="5175491"/>
                <a:ext cx="648650" cy="13361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056009" y="4508563"/>
                <a:ext cx="658175" cy="96531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086628" y="4555384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31% 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079090" y="6221950"/>
                <a:ext cx="63957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2010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146667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https://i.guim.co.uk/img/media/9aba756f9862d7d1d9b80f9e92fe9f9abefee6a9/0_0_2828_1697/master/2828.jpg?w=620&amp;q=85&amp;auto=format&amp;sharp=10&amp;s=59b445b9c7f1d78f7dd994bcea6b0269"/>
          <p:cNvSpPr>
            <a:spLocks noChangeAspect="1" noChangeArrowheads="1"/>
          </p:cNvSpPr>
          <p:nvPr/>
        </p:nvSpPr>
        <p:spPr bwMode="auto">
          <a:xfrm>
            <a:off x="155575" y="-169862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3104"/>
          <a:stretch/>
        </p:blipFill>
        <p:spPr>
          <a:xfrm>
            <a:off x="0" y="1028047"/>
            <a:ext cx="9144000" cy="5404089"/>
          </a:xfrm>
          <a:prstGeom prst="rect">
            <a:avLst/>
          </a:prstGeom>
        </p:spPr>
      </p:pic>
      <p:sp>
        <p:nvSpPr>
          <p:cNvPr id="4" name="Arrow: Pentagon 3"/>
          <p:cNvSpPr/>
          <p:nvPr/>
        </p:nvSpPr>
        <p:spPr>
          <a:xfrm rot="5400000">
            <a:off x="69394" y="-90590"/>
            <a:ext cx="3305386" cy="342900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0" y="43383"/>
            <a:ext cx="343658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>
                <a:solidFill>
                  <a:schemeClr val="bg1"/>
                </a:solidFill>
              </a:rPr>
              <a:t>35%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</a:rPr>
              <a:t>of millennials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</a:rPr>
              <a:t>turned down 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</a:rPr>
              <a:t>job offers. </a:t>
            </a: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3354542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DF4CAB-F821-45DF-9500-893C64789F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6041D9-9924-4F4C-BC23-C29919D85810}"/>
              </a:ext>
            </a:extLst>
          </p:cNvPr>
          <p:cNvSpPr/>
          <p:nvPr/>
        </p:nvSpPr>
        <p:spPr>
          <a:xfrm>
            <a:off x="-381000" y="1100449"/>
            <a:ext cx="9906000" cy="4059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C89562-9F8C-42CF-A289-4CDC3934F595}"/>
              </a:ext>
            </a:extLst>
          </p:cNvPr>
          <p:cNvSpPr/>
          <p:nvPr/>
        </p:nvSpPr>
        <p:spPr>
          <a:xfrm>
            <a:off x="138229" y="633389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2017 Deloitte Millennial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23F33C-665E-4A67-A155-29A9A12C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945" y="710500"/>
            <a:ext cx="5498155" cy="562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76C2FB-5BEE-49E7-834E-BDC007E38D92}"/>
              </a:ext>
            </a:extLst>
          </p:cNvPr>
          <p:cNvSpPr txBox="1"/>
          <p:nvPr/>
        </p:nvSpPr>
        <p:spPr>
          <a:xfrm>
            <a:off x="484909" y="1387081"/>
            <a:ext cx="253847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Percent of millennials who expect to…</a:t>
            </a:r>
          </a:p>
          <a:p>
            <a:pPr>
              <a:lnSpc>
                <a:spcPct val="80000"/>
              </a:lnSpc>
            </a:pPr>
            <a:endParaRPr lang="en-US" sz="3200" b="1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9397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DF4CAB-F821-45DF-9500-893C64789F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6041D9-9924-4F4C-BC23-C29919D85810}"/>
              </a:ext>
            </a:extLst>
          </p:cNvPr>
          <p:cNvSpPr/>
          <p:nvPr/>
        </p:nvSpPr>
        <p:spPr>
          <a:xfrm>
            <a:off x="-381000" y="1247446"/>
            <a:ext cx="9906000" cy="30198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C89562-9F8C-42CF-A289-4CDC3934F595}"/>
              </a:ext>
            </a:extLst>
          </p:cNvPr>
          <p:cNvSpPr/>
          <p:nvPr/>
        </p:nvSpPr>
        <p:spPr>
          <a:xfrm>
            <a:off x="138229" y="633389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2017 Deloitte Millennial Survey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76C2FB-5BEE-49E7-834E-BDC007E38D92}"/>
              </a:ext>
            </a:extLst>
          </p:cNvPr>
          <p:cNvSpPr txBox="1"/>
          <p:nvPr/>
        </p:nvSpPr>
        <p:spPr>
          <a:xfrm>
            <a:off x="484909" y="1387081"/>
            <a:ext cx="253847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Percent of millennials who would…</a:t>
            </a:r>
          </a:p>
          <a:p>
            <a:pPr>
              <a:lnSpc>
                <a:spcPct val="80000"/>
              </a:lnSpc>
            </a:pPr>
            <a:endParaRPr lang="en-US" sz="3200" b="1" dirty="0">
              <a:solidFill>
                <a:srgbClr val="2E75B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786496-4D40-4476-9061-D959A9926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7"/>
          <a:stretch/>
        </p:blipFill>
        <p:spPr>
          <a:xfrm>
            <a:off x="3379145" y="980746"/>
            <a:ext cx="5409096" cy="376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9922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DF4CAB-F821-45DF-9500-893C64789F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6041D9-9924-4F4C-BC23-C29919D85810}"/>
              </a:ext>
            </a:extLst>
          </p:cNvPr>
          <p:cNvSpPr/>
          <p:nvPr/>
        </p:nvSpPr>
        <p:spPr>
          <a:xfrm>
            <a:off x="-381000" y="1247446"/>
            <a:ext cx="9906000" cy="30198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C89562-9F8C-42CF-A289-4CDC3934F595}"/>
              </a:ext>
            </a:extLst>
          </p:cNvPr>
          <p:cNvSpPr/>
          <p:nvPr/>
        </p:nvSpPr>
        <p:spPr>
          <a:xfrm>
            <a:off x="138229" y="6333898"/>
            <a:ext cx="2236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2017 Deloitte Millennial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DE2B2-AFF7-4BCE-A04B-12EF225F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38" y="2515401"/>
            <a:ext cx="6928671" cy="323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0C208FD-F59C-482A-8EF9-941CF6F2E15E}"/>
              </a:ext>
            </a:extLst>
          </p:cNvPr>
          <p:cNvSpPr/>
          <p:nvPr/>
        </p:nvSpPr>
        <p:spPr>
          <a:xfrm>
            <a:off x="5054600" y="1179723"/>
            <a:ext cx="1028700" cy="889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76C2FB-5BEE-49E7-834E-BDC007E38D92}"/>
              </a:ext>
            </a:extLst>
          </p:cNvPr>
          <p:cNvSpPr txBox="1"/>
          <p:nvPr/>
        </p:nvSpPr>
        <p:spPr>
          <a:xfrm>
            <a:off x="1" y="1387081"/>
            <a:ext cx="9144000" cy="148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Globally,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2/3 </a:t>
            </a: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2E75B6"/>
                </a:solidFill>
              </a:rPr>
              <a:t>of millennials have flexible arrangements. </a:t>
            </a:r>
          </a:p>
          <a:p>
            <a:pPr algn="ctr">
              <a:lnSpc>
                <a:spcPct val="80000"/>
              </a:lnSpc>
            </a:pPr>
            <a:endParaRPr lang="en-US" sz="3200" b="1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416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505317-57B0-4F16-A687-38E693F1D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4" r="8984"/>
          <a:stretch/>
        </p:blipFill>
        <p:spPr>
          <a:xfrm>
            <a:off x="0" y="459833"/>
            <a:ext cx="9144000" cy="59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8278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57171</TotalTime>
  <Words>640</Words>
  <Application>Microsoft Office PowerPoint</Application>
  <PresentationFormat>On-screen Show (4:3)</PresentationFormat>
  <Paragraphs>201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Impact</vt:lpstr>
      <vt:lpstr>Times New Roman</vt:lpstr>
      <vt:lpstr>Zurich Lt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Brienza</dc:creator>
  <cp:lastModifiedBy>Peggy Smith</cp:lastModifiedBy>
  <cp:revision>569</cp:revision>
  <cp:lastPrinted>2017-10-17T09:22:11Z</cp:lastPrinted>
  <dcterms:created xsi:type="dcterms:W3CDTF">2015-12-22T23:11:57Z</dcterms:created>
  <dcterms:modified xsi:type="dcterms:W3CDTF">2017-10-17T16:49:06Z</dcterms:modified>
</cp:coreProperties>
</file>